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34" y="50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87B94D5-7716-4DDF-9BC4-3E4E9B21BD72}" type="datetimeFigureOut">
              <a:rPr kumimoji="1" lang="ja-JP" altLang="en-US" smtClean="0"/>
              <a:t>2017/4/17</a:t>
            </a:fld>
            <a:endParaRPr kumimoji="1" lang="ja-JP" altLang="en-US"/>
          </a:p>
        </p:txBody>
      </p:sp>
      <p:sp>
        <p:nvSpPr>
          <p:cNvPr id="4" name="スライド イメージ プレースホルダー 3"/>
          <p:cNvSpPr>
            <a:spLocks noGrp="1" noRot="1" noChangeAspect="1"/>
          </p:cNvSpPr>
          <p:nvPr>
            <p:ph type="sldImg" idx="2"/>
          </p:nvPr>
        </p:nvSpPr>
        <p:spPr>
          <a:xfrm>
            <a:off x="2138363" y="746125"/>
            <a:ext cx="2581275"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9C377C4-7750-4F20-B7C0-8ED5A502FD55}" type="slidenum">
              <a:rPr kumimoji="1" lang="ja-JP" altLang="en-US" smtClean="0"/>
              <a:t>‹#›</a:t>
            </a:fld>
            <a:endParaRPr kumimoji="1" lang="ja-JP" altLang="en-US"/>
          </a:p>
        </p:txBody>
      </p:sp>
    </p:spTree>
    <p:extLst>
      <p:ext uri="{BB962C8B-B14F-4D97-AF65-F5344CB8AC3E}">
        <p14:creationId xmlns:p14="http://schemas.microsoft.com/office/powerpoint/2010/main" val="155891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8363" y="746125"/>
            <a:ext cx="2581275" cy="37290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377C4-7750-4F20-B7C0-8ED5A502FD55}" type="slidenum">
              <a:rPr kumimoji="1" lang="ja-JP" altLang="en-US" smtClean="0"/>
              <a:t>1</a:t>
            </a:fld>
            <a:endParaRPr kumimoji="1" lang="ja-JP" altLang="en-US"/>
          </a:p>
        </p:txBody>
      </p:sp>
    </p:spTree>
    <p:extLst>
      <p:ext uri="{BB962C8B-B14F-4D97-AF65-F5344CB8AC3E}">
        <p14:creationId xmlns:p14="http://schemas.microsoft.com/office/powerpoint/2010/main" val="221599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4635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4467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7"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5273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344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6651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3081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2318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471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948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5925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241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2017/4/17</a:t>
            </a:fld>
            <a:endParaRPr kumimoji="1" lang="ja-JP" altLang="en-US"/>
          </a:p>
        </p:txBody>
      </p:sp>
      <p:sp>
        <p:nvSpPr>
          <p:cNvPr id="5" name="フッター プレースホルダー 4"/>
          <p:cNvSpPr>
            <a:spLocks noGrp="1"/>
          </p:cNvSpPr>
          <p:nvPr>
            <p:ph type="ftr" sz="quarter" idx="3"/>
          </p:nvPr>
        </p:nvSpPr>
        <p:spPr>
          <a:xfrm>
            <a:off x="2343150" y="9181398"/>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3913668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Wordpress\埼玉東松山相続サポート\アイコン\イラストや\building_kaisya_smal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7504" y="1498243"/>
            <a:ext cx="1101600" cy="1440000"/>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692697" y="272481"/>
            <a:ext cx="5600958" cy="1080120"/>
          </a:xfrm>
        </p:spPr>
        <p:txBody>
          <a:bodyPr>
            <a:normAutofit fontScale="90000"/>
          </a:bodyPr>
          <a:lstStyle/>
          <a:p>
            <a:pPr algn="dist"/>
            <a:r>
              <a:rPr kumimoji="1" lang="ja-JP" altLang="en-US" sz="2200" b="1" dirty="0" smtClean="0"/>
              <a:t>会社経営者（株主）の認知症対策</a:t>
            </a:r>
            <a:r>
              <a:rPr kumimoji="1" lang="en-US" altLang="ja-JP" dirty="0" smtClean="0"/>
              <a:t/>
            </a:r>
            <a:br>
              <a:rPr kumimoji="1" lang="en-US" altLang="ja-JP" dirty="0" smtClean="0"/>
            </a:br>
            <a:r>
              <a:rPr lang="ja-JP" altLang="en-US" sz="6700" b="1" dirty="0" smtClean="0">
                <a:solidFill>
                  <a:srgbClr val="008000"/>
                </a:solidFill>
                <a:effectLst>
                  <a:outerShdw blurRad="38100" dist="38100" dir="2700000" algn="tl">
                    <a:srgbClr val="000000">
                      <a:alpha val="43137"/>
                    </a:srgbClr>
                  </a:outerShdw>
                </a:effectLst>
              </a:rPr>
              <a:t>自社株式信託</a:t>
            </a:r>
            <a:endParaRPr kumimoji="1" lang="ja-JP" altLang="en-US" sz="6700" b="1" dirty="0">
              <a:solidFill>
                <a:srgbClr val="008000"/>
              </a:solidFill>
              <a:effectLst>
                <a:outerShdw blurRad="38100" dist="38100" dir="2700000" algn="tl">
                  <a:srgbClr val="000000">
                    <a:alpha val="43137"/>
                  </a:srgbClr>
                </a:outerShdw>
              </a:effectLst>
            </a:endParaRPr>
          </a:p>
        </p:txBody>
      </p:sp>
      <p:sp>
        <p:nvSpPr>
          <p:cNvPr id="6" name="テキスト ボックス 5"/>
          <p:cNvSpPr txBox="1"/>
          <p:nvPr/>
        </p:nvSpPr>
        <p:spPr>
          <a:xfrm>
            <a:off x="591740" y="1856656"/>
            <a:ext cx="3728789" cy="646331"/>
          </a:xfrm>
          <a:prstGeom prst="rect">
            <a:avLst/>
          </a:prstGeom>
          <a:noFill/>
        </p:spPr>
        <p:txBody>
          <a:bodyPr wrap="square" rtlCol="0">
            <a:spAutoFit/>
          </a:bodyPr>
          <a:lstStyle/>
          <a:p>
            <a:r>
              <a:rPr kumimoji="1" lang="ja-JP" altLang="en-US" sz="1200" dirty="0" smtClean="0"/>
              <a:t>自社株式を１００％持っている会社経営者（株主）がいらっしゃいます。</a:t>
            </a:r>
            <a:endParaRPr kumimoji="1" lang="en-US" altLang="ja-JP" sz="1200" dirty="0" smtClean="0"/>
          </a:p>
          <a:p>
            <a:r>
              <a:rPr lang="ja-JP" altLang="en-US" sz="1200" dirty="0" smtClean="0"/>
              <a:t>万が一、経営者が認知症になるとどうなるでしょうか？</a:t>
            </a:r>
            <a:endParaRPr kumimoji="1" lang="en-US" altLang="ja-JP" sz="1200" dirty="0" smtClean="0"/>
          </a:p>
        </p:txBody>
      </p:sp>
      <p:sp>
        <p:nvSpPr>
          <p:cNvPr id="7" name="テキスト ボックス 6"/>
          <p:cNvSpPr txBox="1"/>
          <p:nvPr/>
        </p:nvSpPr>
        <p:spPr>
          <a:xfrm>
            <a:off x="591739" y="2936776"/>
            <a:ext cx="5861597" cy="2492990"/>
          </a:xfrm>
          <a:prstGeom prst="rect">
            <a:avLst/>
          </a:prstGeom>
          <a:noFill/>
        </p:spPr>
        <p:txBody>
          <a:bodyPr wrap="square" rtlCol="0">
            <a:spAutoFit/>
          </a:bodyPr>
          <a:lstStyle/>
          <a:p>
            <a:pPr marL="285750" indent="-285750">
              <a:buFont typeface="Arial" panose="020B0604020202020204" pitchFamily="34" charset="0"/>
              <a:buChar char="•"/>
            </a:pPr>
            <a:r>
              <a:rPr lang="ja-JP" altLang="en-US" sz="1200" dirty="0" smtClean="0"/>
              <a:t>経営者（株主）が認知症になると、株主総会の議決権行使ができずに、会社にとって重要なことが決められません。</a:t>
            </a:r>
            <a:endParaRPr lang="en-US" altLang="ja-JP" sz="1200" dirty="0" smtClean="0"/>
          </a:p>
          <a:p>
            <a:pPr marL="742950" lvl="1" indent="-285750">
              <a:buBlip>
                <a:blip r:embed="rId4"/>
              </a:buBlip>
            </a:pPr>
            <a:r>
              <a:rPr lang="ja-JP" altLang="en-US" sz="1200" dirty="0" smtClean="0"/>
              <a:t>取締役・監査役の選任・解任、役員報酬の決定、計算書類の承認、商号変更、目的変更、本店移転、増資、減資など</a:t>
            </a:r>
            <a:endParaRPr lang="en-US" altLang="ja-JP" sz="1200" dirty="0" smtClean="0"/>
          </a:p>
          <a:p>
            <a:pPr marL="285750" indent="-285750">
              <a:buFont typeface="Arial" panose="020B0604020202020204" pitchFamily="34" charset="0"/>
              <a:buChar char="•"/>
            </a:pPr>
            <a:r>
              <a:rPr lang="ja-JP" altLang="en-US" sz="1200" dirty="0" smtClean="0"/>
              <a:t>原則として、株主総会の定足数は過半数ですので、株式の一部を後継者に贈与しても問題は解決しません。</a:t>
            </a:r>
            <a:endParaRPr lang="en-US" altLang="ja-JP" sz="1200" dirty="0" smtClean="0"/>
          </a:p>
          <a:p>
            <a:pPr marL="285750" indent="-285750">
              <a:buFont typeface="Arial" panose="020B0604020202020204" pitchFamily="34" charset="0"/>
              <a:buChar char="•"/>
            </a:pPr>
            <a:r>
              <a:rPr lang="ja-JP" altLang="en-US" sz="1200" dirty="0" smtClean="0"/>
              <a:t>株式の議決権は株主にありますので、代表取締役を後継者に変更しても問題は解決しません。</a:t>
            </a:r>
            <a:endParaRPr lang="en-US" altLang="ja-JP" sz="1200" dirty="0" smtClean="0"/>
          </a:p>
          <a:p>
            <a:pPr marL="285750" indent="-285750">
              <a:buFont typeface="Arial" panose="020B0604020202020204" pitchFamily="34" charset="0"/>
              <a:buChar char="•"/>
            </a:pPr>
            <a:r>
              <a:rPr lang="ja-JP" altLang="en-US" sz="1200" dirty="0" smtClean="0"/>
              <a:t>経営者（株主）に成年後見人をつけても、資産が多い場合は司法書士・弁護士などの専門職後見人が選ばれるかもしれません。部外者である専門職後見人に会社の重要な決定ができるでしょうか？</a:t>
            </a:r>
            <a:endParaRPr lang="en-US" altLang="ja-JP" sz="1200" dirty="0" smtClean="0"/>
          </a:p>
          <a:p>
            <a:pPr marL="285750" indent="-285750">
              <a:buFont typeface="Arial" panose="020B0604020202020204" pitchFamily="34" charset="0"/>
              <a:buChar char="•"/>
            </a:pPr>
            <a:r>
              <a:rPr lang="ja-JP" altLang="en-US" sz="1200" dirty="0" smtClean="0"/>
              <a:t>後継者が成年後見人になれたとしても議決権行使</a:t>
            </a:r>
            <a:r>
              <a:rPr lang="ja-JP" altLang="en-US" sz="1200" dirty="0" smtClean="0"/>
              <a:t>は保全的な範囲内であると考えられます。</a:t>
            </a:r>
            <a:endParaRPr lang="ja-JP" altLang="en-US" sz="1200" dirty="0"/>
          </a:p>
        </p:txBody>
      </p:sp>
      <p:sp>
        <p:nvSpPr>
          <p:cNvPr id="8" name="角丸四角形 7"/>
          <p:cNvSpPr/>
          <p:nvPr/>
        </p:nvSpPr>
        <p:spPr>
          <a:xfrm>
            <a:off x="591739" y="2552770"/>
            <a:ext cx="2261197" cy="348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認知症になると</a:t>
            </a:r>
            <a:endParaRPr kumimoji="1" lang="ja-JP" altLang="en-US" dirty="0"/>
          </a:p>
        </p:txBody>
      </p:sp>
      <p:sp>
        <p:nvSpPr>
          <p:cNvPr id="9" name="角丸四角形 8"/>
          <p:cNvSpPr/>
          <p:nvPr/>
        </p:nvSpPr>
        <p:spPr>
          <a:xfrm>
            <a:off x="548680" y="1474738"/>
            <a:ext cx="3456384" cy="348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こんなケースがございませんか？</a:t>
            </a:r>
            <a:endParaRPr kumimoji="1" lang="ja-JP" altLang="en-US" dirty="0"/>
          </a:p>
        </p:txBody>
      </p:sp>
      <p:sp>
        <p:nvSpPr>
          <p:cNvPr id="10" name="角丸四角形 9"/>
          <p:cNvSpPr/>
          <p:nvPr/>
        </p:nvSpPr>
        <p:spPr>
          <a:xfrm>
            <a:off x="606994" y="5396880"/>
            <a:ext cx="2261197" cy="348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家族信託なら</a:t>
            </a:r>
            <a:endParaRPr kumimoji="1" lang="ja-JP" altLang="en-US" dirty="0"/>
          </a:p>
        </p:txBody>
      </p:sp>
      <p:sp>
        <p:nvSpPr>
          <p:cNvPr id="22" name="テキスト ボックス 21"/>
          <p:cNvSpPr txBox="1"/>
          <p:nvPr/>
        </p:nvSpPr>
        <p:spPr>
          <a:xfrm>
            <a:off x="591738" y="7393721"/>
            <a:ext cx="5861597" cy="1200329"/>
          </a:xfrm>
          <a:prstGeom prst="rect">
            <a:avLst/>
          </a:prstGeom>
          <a:noFill/>
        </p:spPr>
        <p:txBody>
          <a:bodyPr wrap="square" rtlCol="0">
            <a:spAutoFit/>
          </a:bodyPr>
          <a:lstStyle/>
          <a:p>
            <a:pPr marL="285750" indent="-285750">
              <a:buFont typeface="Arial" panose="020B0604020202020204" pitchFamily="34" charset="0"/>
              <a:buChar char="•"/>
            </a:pPr>
            <a:r>
              <a:rPr lang="ja-JP" altLang="en-US" sz="1200" dirty="0" smtClean="0"/>
              <a:t>経営者が</a:t>
            </a:r>
            <a:r>
              <a:rPr lang="ja-JP" altLang="en-US" sz="1200" dirty="0"/>
              <a:t>元気なうちに</a:t>
            </a:r>
            <a:r>
              <a:rPr lang="ja-JP" altLang="en-US" sz="1200" dirty="0" smtClean="0"/>
              <a:t>、後継者に自社株式を</a:t>
            </a:r>
            <a:r>
              <a:rPr lang="ja-JP" altLang="en-US" sz="1200" dirty="0"/>
              <a:t>信託します。</a:t>
            </a:r>
          </a:p>
          <a:p>
            <a:pPr marL="285750" indent="-285750">
              <a:buFont typeface="Arial" panose="020B0604020202020204" pitchFamily="34" charset="0"/>
              <a:buChar char="•"/>
            </a:pPr>
            <a:r>
              <a:rPr lang="ja-JP" altLang="en-US" sz="1200" dirty="0" smtClean="0"/>
              <a:t>株式を信託することよって、議決権は後継者が行使できるようになります。</a:t>
            </a:r>
            <a:endParaRPr lang="en-US" altLang="ja-JP" sz="1200" dirty="0" smtClean="0"/>
          </a:p>
          <a:p>
            <a:pPr marL="285750" indent="-285750">
              <a:buFont typeface="Arial" panose="020B0604020202020204" pitchFamily="34" charset="0"/>
              <a:buChar char="•"/>
            </a:pPr>
            <a:r>
              <a:rPr lang="ja-JP" altLang="en-US" sz="1200" dirty="0" smtClean="0"/>
              <a:t>万が一、経営者が認知症になっても、後継者が議決権を行使しますので、会社運営に支障をきたしません。</a:t>
            </a:r>
            <a:endParaRPr lang="en-US" altLang="ja-JP" sz="1200" dirty="0" smtClean="0"/>
          </a:p>
          <a:p>
            <a:pPr marL="285750" indent="-285750">
              <a:buFont typeface="Arial" panose="020B0604020202020204" pitchFamily="34" charset="0"/>
              <a:buChar char="•"/>
            </a:pPr>
            <a:r>
              <a:rPr lang="ja-JP" altLang="en-US" sz="1200" dirty="0" smtClean="0"/>
              <a:t>経営者が元気なうちは、指図権者として議決権の行使方法を、後継者に指示できるように設計することも可能です。</a:t>
            </a:r>
            <a:endParaRPr lang="ja-JP" altLang="en-US" sz="1200" dirty="0"/>
          </a:p>
        </p:txBody>
      </p:sp>
      <p:sp>
        <p:nvSpPr>
          <p:cNvPr id="23" name="角丸四角形 22"/>
          <p:cNvSpPr/>
          <p:nvPr/>
        </p:nvSpPr>
        <p:spPr>
          <a:xfrm>
            <a:off x="332656" y="8697416"/>
            <a:ext cx="6336704" cy="1080120"/>
          </a:xfrm>
          <a:prstGeom prst="roundRect">
            <a:avLst/>
          </a:prstGeom>
        </p:spPr>
        <p:style>
          <a:lnRef idx="2">
            <a:schemeClr val="accent3"/>
          </a:lnRef>
          <a:fillRef idx="1">
            <a:schemeClr val="lt1"/>
          </a:fillRef>
          <a:effectRef idx="0">
            <a:schemeClr val="accent3"/>
          </a:effectRef>
          <a:fontRef idx="minor">
            <a:schemeClr val="dk1"/>
          </a:fontRef>
        </p:style>
        <p:txBody>
          <a:bodyPr numCol="2" rtlCol="0" anchor="ctr"/>
          <a:lstStyle/>
          <a:p>
            <a:endParaRPr kumimoji="1" lang="en-US" altLang="ja-JP" sz="1200" dirty="0" smtClean="0"/>
          </a:p>
          <a:p>
            <a:endParaRPr kumimoji="1" lang="ja-JP" altLang="en-US" sz="1200" dirty="0"/>
          </a:p>
        </p:txBody>
      </p:sp>
      <p:sp>
        <p:nvSpPr>
          <p:cNvPr id="24" name="テキスト ボックス 23"/>
          <p:cNvSpPr txBox="1"/>
          <p:nvPr/>
        </p:nvSpPr>
        <p:spPr>
          <a:xfrm>
            <a:off x="3536976" y="8761873"/>
            <a:ext cx="3140892" cy="1015663"/>
          </a:xfrm>
          <a:prstGeom prst="rect">
            <a:avLst/>
          </a:prstGeom>
          <a:noFill/>
        </p:spPr>
        <p:txBody>
          <a:bodyPr wrap="square" rtlCol="0">
            <a:spAutoFit/>
          </a:bodyPr>
          <a:lstStyle/>
          <a:p>
            <a:r>
              <a:rPr lang="ja-JP" altLang="en-US" dirty="0"/>
              <a:t>司法書士柴崎智哉</a:t>
            </a:r>
            <a:endParaRPr lang="en-US" altLang="ja-JP" dirty="0"/>
          </a:p>
          <a:p>
            <a:r>
              <a:rPr lang="ja-JP" altLang="en-US" dirty="0"/>
              <a:t>電話 </a:t>
            </a:r>
            <a:r>
              <a:rPr lang="ja-JP" altLang="en-US" b="1" dirty="0">
                <a:solidFill>
                  <a:srgbClr val="FF0000"/>
                </a:solidFill>
              </a:rPr>
              <a:t>０４９３</a:t>
            </a:r>
            <a:r>
              <a:rPr lang="en-US" altLang="ja-JP" b="1" dirty="0">
                <a:solidFill>
                  <a:srgbClr val="FF0000"/>
                </a:solidFill>
              </a:rPr>
              <a:t>-</a:t>
            </a:r>
            <a:r>
              <a:rPr lang="ja-JP" altLang="en-US" b="1" dirty="0">
                <a:solidFill>
                  <a:srgbClr val="FF0000"/>
                </a:solidFill>
              </a:rPr>
              <a:t>３１</a:t>
            </a:r>
            <a:r>
              <a:rPr lang="en-US" altLang="ja-JP" b="1" dirty="0">
                <a:solidFill>
                  <a:srgbClr val="FF0000"/>
                </a:solidFill>
              </a:rPr>
              <a:t>-</a:t>
            </a:r>
            <a:r>
              <a:rPr lang="ja-JP" altLang="en-US" b="1" dirty="0">
                <a:solidFill>
                  <a:srgbClr val="FF0000"/>
                </a:solidFill>
              </a:rPr>
              <a:t>２０１０</a:t>
            </a:r>
            <a:endParaRPr lang="en-US" altLang="ja-JP" b="1" dirty="0">
              <a:solidFill>
                <a:srgbClr val="FF0000"/>
              </a:solidFill>
            </a:endParaRPr>
          </a:p>
          <a:p>
            <a:r>
              <a:rPr lang="ja-JP" altLang="en-US" sz="1200" dirty="0"/>
              <a:t>埼玉県東松山市元宿二丁目２６番地１８　</a:t>
            </a:r>
            <a:r>
              <a:rPr lang="ja-JP" altLang="en-US" sz="1200" dirty="0" smtClean="0"/>
              <a:t>２階</a:t>
            </a:r>
            <a:endParaRPr lang="en-US" altLang="ja-JP" sz="1200" dirty="0" smtClean="0"/>
          </a:p>
          <a:p>
            <a:r>
              <a:rPr lang="en-US" altLang="ja-JP" sz="1200" dirty="0"/>
              <a:t>http://souzoku-shiba.com/sintaku/</a:t>
            </a:r>
          </a:p>
        </p:txBody>
      </p:sp>
      <p:sp>
        <p:nvSpPr>
          <p:cNvPr id="25" name="テキスト ボックス 24"/>
          <p:cNvSpPr txBox="1"/>
          <p:nvPr/>
        </p:nvSpPr>
        <p:spPr>
          <a:xfrm>
            <a:off x="591738" y="8791490"/>
            <a:ext cx="2765254" cy="553998"/>
          </a:xfrm>
          <a:prstGeom prst="rect">
            <a:avLst/>
          </a:prstGeom>
          <a:noFill/>
        </p:spPr>
        <p:txBody>
          <a:bodyPr wrap="square" rtlCol="0">
            <a:spAutoFit/>
          </a:bodyPr>
          <a:lstStyle/>
          <a:p>
            <a:r>
              <a:rPr kumimoji="1" lang="ja-JP" altLang="en-US" sz="1600" dirty="0" smtClean="0"/>
              <a:t>家族信託のご相談を承ります。</a:t>
            </a:r>
            <a:endParaRPr kumimoji="1" lang="en-US" altLang="ja-JP" sz="1600" dirty="0" smtClean="0"/>
          </a:p>
          <a:p>
            <a:r>
              <a:rPr lang="ja-JP" altLang="en-US" sz="1400" dirty="0" smtClean="0"/>
              <a:t>お電話にてお問い合わせください。</a:t>
            </a:r>
            <a:endParaRPr kumimoji="1" lang="ja-JP" altLang="en-US" sz="1400" dirty="0"/>
          </a:p>
        </p:txBody>
      </p:sp>
      <p:pic>
        <p:nvPicPr>
          <p:cNvPr id="26" name="Picture 2" descr="L:\Wordpress\家族信託サポート\アイコン\gfather-2-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20529" y="1822946"/>
            <a:ext cx="1106187" cy="1108132"/>
          </a:xfrm>
          <a:prstGeom prst="rect">
            <a:avLst/>
          </a:prstGeom>
          <a:noFill/>
          <a:extLst>
            <a:ext uri="{909E8E84-426E-40DD-AFC4-6F175D3DCCD1}">
              <a14:hiddenFill xmlns:a14="http://schemas.microsoft.com/office/drawing/2010/main">
                <a:solidFill>
                  <a:srgbClr val="FFFFFF"/>
                </a:solidFill>
              </a14:hiddenFill>
            </a:ext>
          </a:extLst>
        </p:spPr>
      </p:pic>
      <p:sp>
        <p:nvSpPr>
          <p:cNvPr id="28" name="フリーフォーム 27"/>
          <p:cNvSpPr/>
          <p:nvPr/>
        </p:nvSpPr>
        <p:spPr>
          <a:xfrm>
            <a:off x="2709475" y="6370370"/>
            <a:ext cx="1684046" cy="465500"/>
          </a:xfrm>
          <a:custGeom>
            <a:avLst/>
            <a:gdLst>
              <a:gd name="connsiteX0" fmla="*/ 0 w 2481943"/>
              <a:gd name="connsiteY0" fmla="*/ 0 h 686053"/>
              <a:gd name="connsiteX1" fmla="*/ 1262743 w 2481943"/>
              <a:gd name="connsiteY1" fmla="*/ 685800 h 686053"/>
              <a:gd name="connsiteX2" fmla="*/ 2481943 w 2481943"/>
              <a:gd name="connsiteY2" fmla="*/ 87086 h 686053"/>
              <a:gd name="connsiteX3" fmla="*/ 2481943 w 2481943"/>
              <a:gd name="connsiteY3" fmla="*/ 87086 h 686053"/>
            </a:gdLst>
            <a:ahLst/>
            <a:cxnLst>
              <a:cxn ang="0">
                <a:pos x="connsiteX0" y="connsiteY0"/>
              </a:cxn>
              <a:cxn ang="0">
                <a:pos x="connsiteX1" y="connsiteY1"/>
              </a:cxn>
              <a:cxn ang="0">
                <a:pos x="connsiteX2" y="connsiteY2"/>
              </a:cxn>
              <a:cxn ang="0">
                <a:pos x="connsiteX3" y="connsiteY3"/>
              </a:cxn>
            </a:cxnLst>
            <a:rect l="l" t="t" r="r" b="b"/>
            <a:pathLst>
              <a:path w="2481943" h="686053">
                <a:moveTo>
                  <a:pt x="0" y="0"/>
                </a:moveTo>
                <a:cubicBezTo>
                  <a:pt x="424543" y="335643"/>
                  <a:pt x="849086" y="671286"/>
                  <a:pt x="1262743" y="685800"/>
                </a:cubicBezTo>
                <a:cubicBezTo>
                  <a:pt x="1676400" y="700314"/>
                  <a:pt x="2481943" y="87086"/>
                  <a:pt x="2481943" y="87086"/>
                </a:cubicBezTo>
                <a:lnTo>
                  <a:pt x="2481943" y="87086"/>
                </a:lnTo>
              </a:path>
            </a:pathLst>
          </a:custGeom>
          <a:ln cmpd="sng">
            <a:solidFill>
              <a:srgbClr val="00B050"/>
            </a:solidFill>
            <a:tailEnd type="triangle"/>
          </a:ln>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cxnSp>
        <p:nvCxnSpPr>
          <p:cNvPr id="29" name="直線コネクタ 28"/>
          <p:cNvCxnSpPr/>
          <p:nvPr/>
        </p:nvCxnSpPr>
        <p:spPr>
          <a:xfrm>
            <a:off x="2709474" y="6140945"/>
            <a:ext cx="1589054" cy="1"/>
          </a:xfrm>
          <a:prstGeom prst="line">
            <a:avLst/>
          </a:prstGeom>
          <a:ln cmpd="sng"/>
        </p:spPr>
        <p:style>
          <a:lnRef idx="3">
            <a:schemeClr val="accent1"/>
          </a:lnRef>
          <a:fillRef idx="0">
            <a:schemeClr val="accent1"/>
          </a:fillRef>
          <a:effectRef idx="2">
            <a:schemeClr val="accent1"/>
          </a:effectRef>
          <a:fontRef idx="minor">
            <a:schemeClr val="tx1"/>
          </a:fontRef>
        </p:style>
      </p:cxnSp>
      <p:sp>
        <p:nvSpPr>
          <p:cNvPr id="30" name="テキスト ボックス 29"/>
          <p:cNvSpPr txBox="1"/>
          <p:nvPr/>
        </p:nvSpPr>
        <p:spPr>
          <a:xfrm>
            <a:off x="3095615" y="5661300"/>
            <a:ext cx="911765" cy="276999"/>
          </a:xfrm>
          <a:prstGeom prst="rect">
            <a:avLst/>
          </a:prstGeom>
          <a:noFill/>
        </p:spPr>
        <p:txBody>
          <a:bodyPr wrap="square" rtlCol="0">
            <a:spAutoFit/>
          </a:bodyPr>
          <a:lstStyle/>
          <a:p>
            <a:r>
              <a:rPr kumimoji="1" lang="ja-JP" altLang="en-US" sz="1200" dirty="0"/>
              <a:t>信託契約</a:t>
            </a:r>
          </a:p>
        </p:txBody>
      </p:sp>
      <p:sp>
        <p:nvSpPr>
          <p:cNvPr id="31" name="フリーフォーム 30"/>
          <p:cNvSpPr/>
          <p:nvPr/>
        </p:nvSpPr>
        <p:spPr>
          <a:xfrm>
            <a:off x="2369246" y="6695633"/>
            <a:ext cx="2297097" cy="561623"/>
          </a:xfrm>
          <a:custGeom>
            <a:avLst/>
            <a:gdLst>
              <a:gd name="connsiteX0" fmla="*/ 3385457 w 3385457"/>
              <a:gd name="connsiteY0" fmla="*/ 0 h 827719"/>
              <a:gd name="connsiteX1" fmla="*/ 1698171 w 3385457"/>
              <a:gd name="connsiteY1" fmla="*/ 827314 h 827719"/>
              <a:gd name="connsiteX2" fmla="*/ 0 w 3385457"/>
              <a:gd name="connsiteY2" fmla="*/ 87086 h 827719"/>
            </a:gdLst>
            <a:ahLst/>
            <a:cxnLst>
              <a:cxn ang="0">
                <a:pos x="connsiteX0" y="connsiteY0"/>
              </a:cxn>
              <a:cxn ang="0">
                <a:pos x="connsiteX1" y="connsiteY1"/>
              </a:cxn>
              <a:cxn ang="0">
                <a:pos x="connsiteX2" y="connsiteY2"/>
              </a:cxn>
            </a:cxnLst>
            <a:rect l="l" t="t" r="r" b="b"/>
            <a:pathLst>
              <a:path w="3385457" h="827719">
                <a:moveTo>
                  <a:pt x="3385457" y="0"/>
                </a:moveTo>
                <a:cubicBezTo>
                  <a:pt x="2823935" y="406400"/>
                  <a:pt x="2262414" y="812800"/>
                  <a:pt x="1698171" y="827314"/>
                </a:cubicBezTo>
                <a:cubicBezTo>
                  <a:pt x="1133928" y="841828"/>
                  <a:pt x="566964" y="464457"/>
                  <a:pt x="0" y="87086"/>
                </a:cubicBezTo>
              </a:path>
            </a:pathLst>
          </a:custGeom>
          <a:ln cmpd="sng">
            <a:solidFill>
              <a:srgbClr val="FF0000"/>
            </a:solidFill>
            <a:tailEnd type="triangle"/>
          </a:ln>
        </p:spPr>
        <p:style>
          <a:lnRef idx="3">
            <a:schemeClr val="accent6"/>
          </a:lnRef>
          <a:fillRef idx="0">
            <a:schemeClr val="accent6"/>
          </a:fillRef>
          <a:effectRef idx="2">
            <a:schemeClr val="accent6"/>
          </a:effectRef>
          <a:fontRef idx="minor">
            <a:schemeClr val="tx1"/>
          </a:fontRef>
        </p:style>
        <p:txBody>
          <a:bodyPr rtlCol="0" anchor="ctr"/>
          <a:lstStyle/>
          <a:p>
            <a:pPr algn="ctr"/>
            <a:endParaRPr kumimoji="1" lang="ja-JP" altLang="en-US"/>
          </a:p>
        </p:txBody>
      </p:sp>
      <p:pic>
        <p:nvPicPr>
          <p:cNvPr id="32" name="Picture 2" descr="L:\Wordpress\家族信託サポート\アイコン\gfather-2-icon.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0736" y="5750894"/>
            <a:ext cx="975353" cy="97706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L:\Wordpress\家族信託サポート\アイコン\father-2-ico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68344" y="5776133"/>
            <a:ext cx="977067" cy="977067"/>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p:cNvSpPr txBox="1"/>
          <p:nvPr/>
        </p:nvSpPr>
        <p:spPr>
          <a:xfrm>
            <a:off x="4337234" y="6867599"/>
            <a:ext cx="2044093" cy="461665"/>
          </a:xfrm>
          <a:prstGeom prst="rect">
            <a:avLst/>
          </a:prstGeom>
          <a:noFill/>
        </p:spPr>
        <p:txBody>
          <a:bodyPr wrap="square" rtlCol="0">
            <a:spAutoFit/>
          </a:bodyPr>
          <a:lstStyle/>
          <a:p>
            <a:r>
              <a:rPr kumimoji="1" lang="ja-JP" altLang="en-US" sz="1200" b="1" dirty="0"/>
              <a:t>受益権</a:t>
            </a:r>
            <a:endParaRPr kumimoji="1" lang="en-US" altLang="ja-JP" sz="1200" b="1" dirty="0"/>
          </a:p>
          <a:p>
            <a:r>
              <a:rPr kumimoji="1" lang="ja-JP" altLang="en-US" sz="1200" dirty="0" smtClean="0"/>
              <a:t>配当があれば利益を給付</a:t>
            </a:r>
            <a:endParaRPr kumimoji="1" lang="ja-JP" altLang="en-US" sz="1200" dirty="0"/>
          </a:p>
        </p:txBody>
      </p:sp>
      <p:sp>
        <p:nvSpPr>
          <p:cNvPr id="36" name="テキスト ボックス 35"/>
          <p:cNvSpPr txBox="1"/>
          <p:nvPr/>
        </p:nvSpPr>
        <p:spPr>
          <a:xfrm>
            <a:off x="5381890" y="6147519"/>
            <a:ext cx="911765" cy="461665"/>
          </a:xfrm>
          <a:prstGeom prst="rect">
            <a:avLst/>
          </a:prstGeom>
          <a:noFill/>
        </p:spPr>
        <p:txBody>
          <a:bodyPr wrap="square" rtlCol="0">
            <a:spAutoFit/>
          </a:bodyPr>
          <a:lstStyle/>
          <a:p>
            <a:r>
              <a:rPr kumimoji="1" lang="ja-JP" altLang="en-US" sz="1200" b="1" dirty="0"/>
              <a:t>受託者</a:t>
            </a:r>
            <a:endParaRPr kumimoji="1" lang="en-US" altLang="ja-JP" sz="1200" b="1" dirty="0"/>
          </a:p>
          <a:p>
            <a:r>
              <a:rPr kumimoji="1" lang="ja-JP" altLang="en-US" sz="1200" dirty="0" smtClean="0"/>
              <a:t>後継者</a:t>
            </a:r>
            <a:endParaRPr kumimoji="1" lang="ja-JP" altLang="en-US" sz="1200" dirty="0"/>
          </a:p>
        </p:txBody>
      </p:sp>
      <p:sp>
        <p:nvSpPr>
          <p:cNvPr id="37" name="テキスト ボックス 36"/>
          <p:cNvSpPr txBox="1"/>
          <p:nvPr/>
        </p:nvSpPr>
        <p:spPr>
          <a:xfrm>
            <a:off x="330264" y="6127392"/>
            <a:ext cx="1392073" cy="461665"/>
          </a:xfrm>
          <a:prstGeom prst="rect">
            <a:avLst/>
          </a:prstGeom>
          <a:noFill/>
        </p:spPr>
        <p:txBody>
          <a:bodyPr wrap="square" rtlCol="0">
            <a:spAutoFit/>
          </a:bodyPr>
          <a:lstStyle/>
          <a:p>
            <a:r>
              <a:rPr kumimoji="1" lang="ja-JP" altLang="en-US" sz="1200" b="1" dirty="0"/>
              <a:t>委託者兼受益者</a:t>
            </a:r>
            <a:endParaRPr kumimoji="1" lang="en-US" altLang="ja-JP" sz="1200" b="1" dirty="0"/>
          </a:p>
          <a:p>
            <a:r>
              <a:rPr kumimoji="1" lang="ja-JP" altLang="en-US" sz="1200" dirty="0" smtClean="0"/>
              <a:t>経営者</a:t>
            </a:r>
            <a:endParaRPr kumimoji="1" lang="ja-JP" altLang="en-US" sz="1200" dirty="0"/>
          </a:p>
        </p:txBody>
      </p:sp>
      <p:sp>
        <p:nvSpPr>
          <p:cNvPr id="39" name="正方形/長方形 38"/>
          <p:cNvSpPr/>
          <p:nvPr/>
        </p:nvSpPr>
        <p:spPr>
          <a:xfrm>
            <a:off x="2967069" y="6514108"/>
            <a:ext cx="1168858" cy="426169"/>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a:t>株式</a:t>
            </a:r>
          </a:p>
        </p:txBody>
      </p:sp>
      <p:sp>
        <p:nvSpPr>
          <p:cNvPr id="40" name="テキスト ボックス 39"/>
          <p:cNvSpPr txBox="1"/>
          <p:nvPr/>
        </p:nvSpPr>
        <p:spPr>
          <a:xfrm>
            <a:off x="5308371" y="5784410"/>
            <a:ext cx="1072956" cy="30777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kumimoji="1" lang="ja-JP" altLang="en-US" sz="1400" b="1" dirty="0"/>
              <a:t>議決権行使</a:t>
            </a:r>
            <a:endParaRPr kumimoji="1" lang="en-US" altLang="ja-JP" sz="1400" b="1" dirty="0"/>
          </a:p>
        </p:txBody>
      </p:sp>
    </p:spTree>
    <p:extLst>
      <p:ext uri="{BB962C8B-B14F-4D97-AF65-F5344CB8AC3E}">
        <p14:creationId xmlns:p14="http://schemas.microsoft.com/office/powerpoint/2010/main" val="33735427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356</Words>
  <Application>Microsoft Office PowerPoint</Application>
  <PresentationFormat>A4 210 x 297 mm</PresentationFormat>
  <Paragraphs>32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会社経営者（株主）の認知症対策 自社株式信託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認知症で空き家になるのを防ぐ 自宅信託</dc:title>
  <dc:creator>shibazaki</dc:creator>
  <cp:lastModifiedBy>shibazaki</cp:lastModifiedBy>
  <cp:revision>19</cp:revision>
  <cp:lastPrinted>2017-04-17T04:13:37Z</cp:lastPrinted>
  <dcterms:created xsi:type="dcterms:W3CDTF">2017-04-15T00:49:25Z</dcterms:created>
  <dcterms:modified xsi:type="dcterms:W3CDTF">2017-04-17T04:26:51Z</dcterms:modified>
</cp:coreProperties>
</file>