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34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B94D5-7716-4DDF-9BC4-3E4E9B21BD72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377C4-7750-4F20-B7C0-8ED5A502F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9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38363" y="746125"/>
            <a:ext cx="2581275" cy="37290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377C4-7750-4F20-B7C0-8ED5A502FD5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99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35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7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3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44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51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81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8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1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5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1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3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4744" y="272481"/>
            <a:ext cx="4608512" cy="1080120"/>
          </a:xfrm>
        </p:spPr>
        <p:txBody>
          <a:bodyPr>
            <a:normAutofit fontScale="90000"/>
          </a:bodyPr>
          <a:lstStyle/>
          <a:p>
            <a:pPr algn="dist"/>
            <a:r>
              <a:rPr kumimoji="1" lang="ja-JP" altLang="en-US" sz="2200" b="1" dirty="0" smtClean="0"/>
              <a:t>賃貸物件の</a:t>
            </a:r>
            <a:r>
              <a:rPr kumimoji="1" lang="ja-JP" altLang="en-US" sz="2200" b="1" smtClean="0"/>
              <a:t>管理を次世代に</a:t>
            </a:r>
            <a:r>
              <a:rPr kumimoji="1" lang="ja-JP" altLang="en-US" sz="2200" b="1" dirty="0" smtClean="0"/>
              <a:t>任せる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67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アパート</a:t>
            </a:r>
            <a:r>
              <a:rPr lang="ja-JP" altLang="en-US" sz="67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信託</a:t>
            </a:r>
            <a:endParaRPr kumimoji="1" lang="ja-JP" altLang="en-US" sz="67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1740" y="1856656"/>
            <a:ext cx="3728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アパートなどの賃貸物件をお持ちの親御さんがいらっしゃいます。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万が一、親御さんが認知症になると、どんな事に困るでしょうか？</a:t>
            </a:r>
            <a:endParaRPr kumimoji="1" lang="en-US" altLang="ja-JP" sz="1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1739" y="3141340"/>
            <a:ext cx="58615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200" dirty="0"/>
              <a:t>アパート経営者が認知症になると次の事に困ります。</a:t>
            </a:r>
          </a:p>
          <a:p>
            <a:pPr marL="742950" lvl="1" indent="-285750">
              <a:buBlip>
                <a:blip r:embed="rId3"/>
              </a:buBlip>
            </a:pPr>
            <a:r>
              <a:rPr lang="ja-JP" altLang="en-US" sz="1200" dirty="0"/>
              <a:t>銀行口座からお金が下せなくなります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742950" lvl="1" indent="-285750">
              <a:buBlip>
                <a:blip r:embed="rId3"/>
              </a:buBlip>
            </a:pPr>
            <a:r>
              <a:rPr lang="ja-JP" altLang="en-US" sz="1200" dirty="0" smtClean="0"/>
              <a:t>賃貸借</a:t>
            </a:r>
            <a:r>
              <a:rPr lang="ja-JP" altLang="en-US" sz="1200" dirty="0"/>
              <a:t>契約が結べなくなります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742950" lvl="1" indent="-285750">
              <a:buBlip>
                <a:blip r:embed="rId3"/>
              </a:buBlip>
            </a:pPr>
            <a:r>
              <a:rPr lang="ja-JP" altLang="en-US" sz="1200" dirty="0" smtClean="0"/>
              <a:t>管理</a:t>
            </a:r>
            <a:r>
              <a:rPr lang="ja-JP" altLang="en-US" sz="1200" dirty="0"/>
              <a:t>委託契約が結べなくなります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742950" lvl="1" indent="-285750">
              <a:buBlip>
                <a:blip r:embed="rId3"/>
              </a:buBlip>
            </a:pPr>
            <a:r>
              <a:rPr lang="ja-JP" altLang="en-US" sz="1200" dirty="0" smtClean="0"/>
              <a:t>大規模</a:t>
            </a:r>
            <a:r>
              <a:rPr lang="ja-JP" altLang="en-US" sz="1200" dirty="0"/>
              <a:t>修繕ができなくなります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742950" lvl="1" indent="-285750">
              <a:buBlip>
                <a:blip r:embed="rId3"/>
              </a:buBlip>
            </a:pPr>
            <a:r>
              <a:rPr lang="ja-JP" altLang="en-US" sz="1200" dirty="0" smtClean="0"/>
              <a:t>不動産</a:t>
            </a:r>
            <a:r>
              <a:rPr lang="ja-JP" altLang="en-US" sz="1200" dirty="0"/>
              <a:t>の売却や建替えができなくなります。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200" dirty="0"/>
              <a:t>成年後見人（法定後見人）をつけても、相続税対策のためのアパート建設や不動産の売買はできません。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200" dirty="0"/>
              <a:t>財産が多い方の場合、成年後見人に弁護士や司法書士が選ばれる可能性が高く</a:t>
            </a:r>
            <a:r>
              <a:rPr lang="ja-JP" altLang="en-US" sz="1200" dirty="0" smtClean="0"/>
              <a:t>なります。専門職が後見人になると後見人</a:t>
            </a:r>
            <a:r>
              <a:rPr lang="ja-JP" altLang="en-US" sz="1200" dirty="0"/>
              <a:t>報酬が継続的に発生します</a:t>
            </a:r>
            <a:r>
              <a:rPr lang="ja-JP" altLang="en-US" sz="1200" dirty="0" smtClean="0"/>
              <a:t>。</a:t>
            </a:r>
            <a:endParaRPr kumimoji="1" lang="ja-JP" altLang="en-US" sz="1200" dirty="0"/>
          </a:p>
        </p:txBody>
      </p:sp>
      <p:sp>
        <p:nvSpPr>
          <p:cNvPr id="8" name="角丸四角形 7"/>
          <p:cNvSpPr/>
          <p:nvPr/>
        </p:nvSpPr>
        <p:spPr>
          <a:xfrm>
            <a:off x="591739" y="2720752"/>
            <a:ext cx="2261197" cy="348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認知症になると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76672" y="1474738"/>
            <a:ext cx="3456384" cy="348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こんなケースがございませんか？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606994" y="5210200"/>
            <a:ext cx="2261197" cy="348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家族信託なら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1738" y="7393721"/>
            <a:ext cx="5861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200" dirty="0"/>
              <a:t>親御さんが元気なうちに、お子さんにアパートを信託します。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200" dirty="0"/>
              <a:t>お子さんが家賃の回収や経費の支払を</a:t>
            </a:r>
            <a:r>
              <a:rPr lang="ja-JP" altLang="en-US" sz="1200" dirty="0" smtClean="0"/>
              <a:t>行ってアパート</a:t>
            </a:r>
            <a:r>
              <a:rPr lang="ja-JP" altLang="en-US" sz="1200" dirty="0"/>
              <a:t>を管理していき、その利益を親御さんに給付します。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200" dirty="0"/>
              <a:t>お子さんに管理・処分権限を与えることによって、親御さんが認知症になった後も、お子さんがアパートを管理し、必要に応じて売却や建替えもできます。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332656" y="8697416"/>
            <a:ext cx="6336704" cy="10801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36976" y="8761873"/>
            <a:ext cx="3140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司法書士柴崎智哉</a:t>
            </a:r>
            <a:endParaRPr lang="en-US" altLang="ja-JP" dirty="0"/>
          </a:p>
          <a:p>
            <a:r>
              <a:rPr lang="ja-JP" altLang="en-US" dirty="0"/>
              <a:t>電話 </a:t>
            </a:r>
            <a:r>
              <a:rPr lang="ja-JP" altLang="en-US" b="1" dirty="0">
                <a:solidFill>
                  <a:srgbClr val="FF0000"/>
                </a:solidFill>
              </a:rPr>
              <a:t>０４９３</a:t>
            </a:r>
            <a:r>
              <a:rPr lang="en-US" altLang="ja-JP" b="1" dirty="0">
                <a:solidFill>
                  <a:srgbClr val="FF0000"/>
                </a:solidFill>
              </a:rPr>
              <a:t>-</a:t>
            </a:r>
            <a:r>
              <a:rPr lang="ja-JP" altLang="en-US" b="1" dirty="0">
                <a:solidFill>
                  <a:srgbClr val="FF0000"/>
                </a:solidFill>
              </a:rPr>
              <a:t>３１</a:t>
            </a:r>
            <a:r>
              <a:rPr lang="en-US" altLang="ja-JP" b="1" dirty="0">
                <a:solidFill>
                  <a:srgbClr val="FF0000"/>
                </a:solidFill>
              </a:rPr>
              <a:t>-</a:t>
            </a:r>
            <a:r>
              <a:rPr lang="ja-JP" altLang="en-US" b="1" dirty="0">
                <a:solidFill>
                  <a:srgbClr val="FF0000"/>
                </a:solidFill>
              </a:rPr>
              <a:t>２０１０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sz="1200" dirty="0"/>
              <a:t>埼玉県東松山市元宿二丁目２６番地１８　</a:t>
            </a:r>
            <a:r>
              <a:rPr lang="ja-JP" altLang="en-US" sz="1200" dirty="0" smtClean="0"/>
              <a:t>２階</a:t>
            </a:r>
            <a:endParaRPr lang="en-US" altLang="ja-JP" sz="1200" dirty="0" smtClean="0"/>
          </a:p>
          <a:p>
            <a:r>
              <a:rPr lang="en-US" altLang="ja-JP" sz="1200" dirty="0"/>
              <a:t>http://souzoku-shiba.com/sintaku/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91738" y="8791490"/>
            <a:ext cx="2765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家族信託のご相談を承ります。</a:t>
            </a:r>
            <a:endParaRPr kumimoji="1" lang="en-US" altLang="ja-JP" sz="1600" dirty="0" smtClean="0"/>
          </a:p>
          <a:p>
            <a:r>
              <a:rPr lang="ja-JP" altLang="en-US" sz="1400" dirty="0" smtClean="0"/>
              <a:t>お電話にてお問い合わせください。</a:t>
            </a:r>
            <a:endParaRPr kumimoji="1" lang="ja-JP" altLang="en-US" sz="1400" dirty="0"/>
          </a:p>
        </p:txBody>
      </p:sp>
      <p:pic>
        <p:nvPicPr>
          <p:cNvPr id="27" name="Picture 3" descr="L:\Wordpress\家族信託サポート\アイコン\building-5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88" y="1212800"/>
            <a:ext cx="1519720" cy="151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L:\Wordpress\家族信託サポート\アイコン\gfather-2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529" y="1822946"/>
            <a:ext cx="1106187" cy="110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フリーフォーム 27"/>
          <p:cNvSpPr/>
          <p:nvPr/>
        </p:nvSpPr>
        <p:spPr>
          <a:xfrm>
            <a:off x="2709475" y="6370370"/>
            <a:ext cx="1684046" cy="465500"/>
          </a:xfrm>
          <a:custGeom>
            <a:avLst/>
            <a:gdLst>
              <a:gd name="connsiteX0" fmla="*/ 0 w 2481943"/>
              <a:gd name="connsiteY0" fmla="*/ 0 h 686053"/>
              <a:gd name="connsiteX1" fmla="*/ 1262743 w 2481943"/>
              <a:gd name="connsiteY1" fmla="*/ 685800 h 686053"/>
              <a:gd name="connsiteX2" fmla="*/ 2481943 w 2481943"/>
              <a:gd name="connsiteY2" fmla="*/ 87086 h 686053"/>
              <a:gd name="connsiteX3" fmla="*/ 2481943 w 2481943"/>
              <a:gd name="connsiteY3" fmla="*/ 87086 h 68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943" h="686053">
                <a:moveTo>
                  <a:pt x="0" y="0"/>
                </a:moveTo>
                <a:cubicBezTo>
                  <a:pt x="424543" y="335643"/>
                  <a:pt x="849086" y="671286"/>
                  <a:pt x="1262743" y="685800"/>
                </a:cubicBezTo>
                <a:cubicBezTo>
                  <a:pt x="1676400" y="700314"/>
                  <a:pt x="2481943" y="87086"/>
                  <a:pt x="2481943" y="87086"/>
                </a:cubicBezTo>
                <a:lnTo>
                  <a:pt x="2481943" y="87086"/>
                </a:lnTo>
              </a:path>
            </a:pathLst>
          </a:custGeom>
          <a:ln cmpd="sng">
            <a:solidFill>
              <a:srgbClr val="00B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>
            <a:off x="2709474" y="6140945"/>
            <a:ext cx="1589054" cy="1"/>
          </a:xfrm>
          <a:prstGeom prst="line">
            <a:avLst/>
          </a:prstGeom>
          <a:ln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095615" y="5661300"/>
            <a:ext cx="911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信託契約</a:t>
            </a:r>
          </a:p>
        </p:txBody>
      </p:sp>
      <p:sp>
        <p:nvSpPr>
          <p:cNvPr id="31" name="フリーフォーム 30"/>
          <p:cNvSpPr/>
          <p:nvPr/>
        </p:nvSpPr>
        <p:spPr>
          <a:xfrm>
            <a:off x="2369246" y="6659466"/>
            <a:ext cx="2297097" cy="561623"/>
          </a:xfrm>
          <a:custGeom>
            <a:avLst/>
            <a:gdLst>
              <a:gd name="connsiteX0" fmla="*/ 3385457 w 3385457"/>
              <a:gd name="connsiteY0" fmla="*/ 0 h 827719"/>
              <a:gd name="connsiteX1" fmla="*/ 1698171 w 3385457"/>
              <a:gd name="connsiteY1" fmla="*/ 827314 h 827719"/>
              <a:gd name="connsiteX2" fmla="*/ 0 w 3385457"/>
              <a:gd name="connsiteY2" fmla="*/ 87086 h 82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5457" h="827719">
                <a:moveTo>
                  <a:pt x="3385457" y="0"/>
                </a:moveTo>
                <a:cubicBezTo>
                  <a:pt x="2823935" y="406400"/>
                  <a:pt x="2262414" y="812800"/>
                  <a:pt x="1698171" y="827314"/>
                </a:cubicBezTo>
                <a:cubicBezTo>
                  <a:pt x="1133928" y="841828"/>
                  <a:pt x="566964" y="464457"/>
                  <a:pt x="0" y="87086"/>
                </a:cubicBezTo>
              </a:path>
            </a:pathLst>
          </a:custGeom>
          <a:ln cmpd="sng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2" descr="L:\Wordpress\家族信託サポート\アイコン\gfather-2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36" y="5703326"/>
            <a:ext cx="975353" cy="97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L:\Wordpress\家族信託サポート\アイコン\building-5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35" y="5938299"/>
            <a:ext cx="1221335" cy="122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L:\Wordpress\家族信託サポート\アイコン\father-2-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344" y="5728565"/>
            <a:ext cx="977067" cy="97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4337235" y="6867599"/>
            <a:ext cx="150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受益権</a:t>
            </a:r>
            <a:endParaRPr kumimoji="1" lang="en-US" altLang="ja-JP" sz="1200" b="1" dirty="0"/>
          </a:p>
          <a:p>
            <a:r>
              <a:rPr kumimoji="1" lang="ja-JP" altLang="en-US" sz="1200" dirty="0"/>
              <a:t>生活費などを給付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81890" y="6147519"/>
            <a:ext cx="91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受託者</a:t>
            </a:r>
            <a:endParaRPr kumimoji="1" lang="en-US" altLang="ja-JP" sz="1200" b="1" dirty="0"/>
          </a:p>
          <a:p>
            <a:r>
              <a:rPr kumimoji="1" lang="ja-JP" altLang="en-US" sz="1200" dirty="0"/>
              <a:t>お子さん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0264" y="6127392"/>
            <a:ext cx="1392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委託者兼受益者</a:t>
            </a:r>
            <a:endParaRPr kumimoji="1" lang="en-US" altLang="ja-JP" sz="1200" b="1" dirty="0"/>
          </a:p>
          <a:p>
            <a:r>
              <a:rPr kumimoji="1" lang="ja-JP" altLang="en-US" sz="1200" dirty="0"/>
              <a:t>親御さん</a:t>
            </a:r>
          </a:p>
        </p:txBody>
      </p:sp>
    </p:spTree>
    <p:extLst>
      <p:ext uri="{BB962C8B-B14F-4D97-AF65-F5344CB8AC3E}">
        <p14:creationId xmlns:p14="http://schemas.microsoft.com/office/powerpoint/2010/main" val="337354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287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賃貸物件の管理を次世代に任せる アパート信託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認知症で空き家になるのを防ぐ 自宅信託</dc:title>
  <dc:creator>shibazaki</dc:creator>
  <cp:lastModifiedBy>shibazaki</cp:lastModifiedBy>
  <cp:revision>11</cp:revision>
  <cp:lastPrinted>2017-04-15T03:25:04Z</cp:lastPrinted>
  <dcterms:created xsi:type="dcterms:W3CDTF">2017-04-15T00:49:25Z</dcterms:created>
  <dcterms:modified xsi:type="dcterms:W3CDTF">2017-04-15T03:29:19Z</dcterms:modified>
</cp:coreProperties>
</file>