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6858000" cy="9906000" type="A4"/>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834" y="136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D87B94D5-7716-4DDF-9BC4-3E4E9B21BD72}" type="datetimeFigureOut">
              <a:rPr kumimoji="1" lang="ja-JP" altLang="en-US" smtClean="0"/>
              <a:t>2017/4/15</a:t>
            </a:fld>
            <a:endParaRPr kumimoji="1" lang="ja-JP" altLang="en-US"/>
          </a:p>
        </p:txBody>
      </p:sp>
      <p:sp>
        <p:nvSpPr>
          <p:cNvPr id="4" name="スライド イメージ プレースホルダー 3"/>
          <p:cNvSpPr>
            <a:spLocks noGrp="1" noRot="1" noChangeAspect="1"/>
          </p:cNvSpPr>
          <p:nvPr>
            <p:ph type="sldImg" idx="2"/>
          </p:nvPr>
        </p:nvSpPr>
        <p:spPr>
          <a:xfrm>
            <a:off x="2138363" y="746125"/>
            <a:ext cx="2581275" cy="37290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E9C377C4-7750-4F20-B7C0-8ED5A502FD55}" type="slidenum">
              <a:rPr kumimoji="1" lang="ja-JP" altLang="en-US" smtClean="0"/>
              <a:t>‹#›</a:t>
            </a:fld>
            <a:endParaRPr kumimoji="1" lang="ja-JP" altLang="en-US"/>
          </a:p>
        </p:txBody>
      </p:sp>
    </p:spTree>
    <p:extLst>
      <p:ext uri="{BB962C8B-B14F-4D97-AF65-F5344CB8AC3E}">
        <p14:creationId xmlns:p14="http://schemas.microsoft.com/office/powerpoint/2010/main" val="1558917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38363" y="746125"/>
            <a:ext cx="2581275" cy="372903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377C4-7750-4F20-B7C0-8ED5A502FD55}" type="slidenum">
              <a:rPr kumimoji="1" lang="ja-JP" altLang="en-US" smtClean="0"/>
              <a:t>1</a:t>
            </a:fld>
            <a:endParaRPr kumimoji="1" lang="ja-JP" altLang="en-US"/>
          </a:p>
        </p:txBody>
      </p:sp>
    </p:spTree>
    <p:extLst>
      <p:ext uri="{BB962C8B-B14F-4D97-AF65-F5344CB8AC3E}">
        <p14:creationId xmlns:p14="http://schemas.microsoft.com/office/powerpoint/2010/main" val="2215997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346355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944677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7"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65273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633442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9"/>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0ED720-0104-4369-84BC-D37694168613}" type="datetimeFigureOut">
              <a:rPr kumimoji="1" lang="ja-JP" altLang="en-US" smtClean="0"/>
              <a:t>2017/4/15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66510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7" y="3338692"/>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2" y="3338692"/>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2017/4/15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33081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1"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90ED720-0104-4369-84BC-D37694168613}" type="datetimeFigureOut">
              <a:rPr kumimoji="1" lang="ja-JP" altLang="en-US" smtClean="0"/>
              <a:t>2017/4/15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923188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90ED720-0104-4369-84BC-D37694168613}" type="datetimeFigureOut">
              <a:rPr kumimoji="1" lang="ja-JP" altLang="en-US" smtClean="0"/>
              <a:t>2017/4/15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4712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0ED720-0104-4369-84BC-D37694168613}" type="datetimeFigureOut">
              <a:rPr kumimoji="1" lang="ja-JP" altLang="en-US" smtClean="0"/>
              <a:t>2017/4/15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79485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9"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2"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2017/4/15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359253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90ED720-0104-4369-84BC-D37694168613}" type="datetimeFigureOut">
              <a:rPr kumimoji="1" lang="ja-JP" altLang="en-US" smtClean="0"/>
              <a:t>2017/4/15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02418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8"/>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2017/4/15</a:t>
            </a:fld>
            <a:endParaRPr kumimoji="1" lang="ja-JP" altLang="en-US"/>
          </a:p>
        </p:txBody>
      </p:sp>
      <p:sp>
        <p:nvSpPr>
          <p:cNvPr id="5" name="フッター プレースホルダー 4"/>
          <p:cNvSpPr>
            <a:spLocks noGrp="1"/>
          </p:cNvSpPr>
          <p:nvPr>
            <p:ph type="ftr" sz="quarter" idx="3"/>
          </p:nvPr>
        </p:nvSpPr>
        <p:spPr>
          <a:xfrm>
            <a:off x="2343150" y="9181398"/>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8"/>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03913668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24744" y="272481"/>
            <a:ext cx="4608512" cy="1080120"/>
          </a:xfrm>
        </p:spPr>
        <p:txBody>
          <a:bodyPr>
            <a:normAutofit fontScale="90000"/>
          </a:bodyPr>
          <a:lstStyle/>
          <a:p>
            <a:pPr algn="dist"/>
            <a:r>
              <a:rPr kumimoji="1" lang="ja-JP" altLang="en-US" sz="2700" b="1" dirty="0" smtClean="0"/>
              <a:t>認知症で空き家になるのを防ぐ</a:t>
            </a:r>
            <a:r>
              <a:rPr kumimoji="1" lang="en-US" altLang="ja-JP" dirty="0" smtClean="0"/>
              <a:t/>
            </a:r>
            <a:br>
              <a:rPr kumimoji="1" lang="en-US" altLang="ja-JP" dirty="0" smtClean="0"/>
            </a:br>
            <a:r>
              <a:rPr lang="ja-JP" altLang="en-US" sz="5300" b="1" dirty="0" smtClean="0">
                <a:solidFill>
                  <a:srgbClr val="008000"/>
                </a:solidFill>
                <a:effectLst>
                  <a:outerShdw blurRad="38100" dist="38100" dir="2700000" algn="tl">
                    <a:srgbClr val="000000">
                      <a:alpha val="43137"/>
                    </a:srgbClr>
                  </a:outerShdw>
                </a:effectLst>
              </a:rPr>
              <a:t>自宅信託</a:t>
            </a:r>
            <a:endParaRPr kumimoji="1" lang="ja-JP" altLang="en-US" sz="5300" b="1" dirty="0">
              <a:solidFill>
                <a:srgbClr val="008000"/>
              </a:solidFill>
              <a:effectLst>
                <a:outerShdw blurRad="38100" dist="38100" dir="2700000" algn="tl">
                  <a:srgbClr val="000000">
                    <a:alpha val="43137"/>
                  </a:srgbClr>
                </a:outerShdw>
              </a:effectLst>
            </a:endParaRPr>
          </a:p>
        </p:txBody>
      </p:sp>
      <p:pic>
        <p:nvPicPr>
          <p:cNvPr id="5" name="Picture 3" descr="L:\Wordpress\家族信託サポート\アイコン\home2-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3176" y="1421631"/>
            <a:ext cx="1664692" cy="1664691"/>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591740" y="1856656"/>
            <a:ext cx="3728789" cy="1015663"/>
          </a:xfrm>
          <a:prstGeom prst="rect">
            <a:avLst/>
          </a:prstGeom>
          <a:noFill/>
        </p:spPr>
        <p:txBody>
          <a:bodyPr wrap="square" rtlCol="0">
            <a:spAutoFit/>
          </a:bodyPr>
          <a:lstStyle/>
          <a:p>
            <a:r>
              <a:rPr kumimoji="1" lang="ja-JP" altLang="en-US" sz="1200" dirty="0" smtClean="0"/>
              <a:t>一軒家に</a:t>
            </a:r>
            <a:r>
              <a:rPr lang="ja-JP" altLang="en-US" sz="1200" dirty="0"/>
              <a:t>一人暮らしして</a:t>
            </a:r>
            <a:r>
              <a:rPr lang="ja-JP" altLang="en-US" sz="1200" dirty="0" smtClean="0"/>
              <a:t>いる親御さんがいらっしゃいます。</a:t>
            </a:r>
            <a:endParaRPr lang="en-US" altLang="ja-JP" sz="1200" dirty="0" smtClean="0"/>
          </a:p>
          <a:p>
            <a:r>
              <a:rPr kumimoji="1" lang="ja-JP" altLang="en-US" sz="1200" dirty="0" smtClean="0"/>
              <a:t>将来、施設に移ったら、自宅不動産は売却しようと考えています。</a:t>
            </a:r>
            <a:endParaRPr kumimoji="1" lang="en-US" altLang="ja-JP" sz="1200" dirty="0" smtClean="0"/>
          </a:p>
          <a:p>
            <a:r>
              <a:rPr lang="ja-JP" altLang="en-US" sz="1200" dirty="0"/>
              <a:t>しかし</a:t>
            </a:r>
            <a:r>
              <a:rPr lang="ja-JP" altLang="en-US" sz="1200" dirty="0" smtClean="0"/>
              <a:t>、そのとき認知症になっていたら</a:t>
            </a:r>
            <a:r>
              <a:rPr lang="en-US" altLang="ja-JP" sz="1200" dirty="0" smtClean="0"/>
              <a:t>…</a:t>
            </a:r>
            <a:endParaRPr kumimoji="1" lang="ja-JP" altLang="en-US" sz="1200" dirty="0"/>
          </a:p>
        </p:txBody>
      </p:sp>
      <p:pic>
        <p:nvPicPr>
          <p:cNvPr id="4" name="Picture 2" descr="L:\Wordpress\家族信託サポート\アイコン\gmother-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0529" y="2072680"/>
            <a:ext cx="1091952" cy="1091952"/>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591739" y="3501380"/>
            <a:ext cx="5861597" cy="1384995"/>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200" dirty="0" smtClean="0"/>
              <a:t>認知症になって判断能力がなくなると不動産の売却はできません。</a:t>
            </a:r>
            <a:endParaRPr kumimoji="1" lang="en-US" altLang="ja-JP" sz="1200" dirty="0" smtClean="0"/>
          </a:p>
          <a:p>
            <a:pPr marL="285750" indent="-285750">
              <a:buFont typeface="Arial" panose="020B0604020202020204" pitchFamily="34" charset="0"/>
              <a:buChar char="•"/>
            </a:pPr>
            <a:r>
              <a:rPr lang="ja-JP" altLang="en-US" sz="1200" dirty="0"/>
              <a:t>成年</a:t>
            </a:r>
            <a:r>
              <a:rPr lang="ja-JP" altLang="en-US" sz="1200" dirty="0" smtClean="0"/>
              <a:t>後見人（法定後見人）をつけても、居住用不動産の売却には家庭裁判所の許可が必要です。しかし、お金が足りないなどの理由がないと家庭裁判所は自宅を売る許可を出しま</a:t>
            </a:r>
            <a:r>
              <a:rPr lang="ja-JP" altLang="en-US" sz="1200" dirty="0"/>
              <a:t>せん</a:t>
            </a:r>
            <a:r>
              <a:rPr lang="ja-JP" altLang="en-US" sz="1200" dirty="0" smtClean="0"/>
              <a:t>。</a:t>
            </a:r>
            <a:endParaRPr lang="en-US" altLang="ja-JP" sz="1200" dirty="0" smtClean="0"/>
          </a:p>
          <a:p>
            <a:pPr marL="285750" indent="-285750">
              <a:buFont typeface="Arial" panose="020B0604020202020204" pitchFamily="34" charset="0"/>
              <a:buChar char="•"/>
            </a:pPr>
            <a:r>
              <a:rPr kumimoji="1" lang="ja-JP" altLang="en-US" sz="1200" dirty="0"/>
              <a:t>誰</a:t>
            </a:r>
            <a:r>
              <a:rPr kumimoji="1" lang="ja-JP" altLang="en-US" sz="1200" dirty="0" smtClean="0"/>
              <a:t>も</a:t>
            </a:r>
            <a:r>
              <a:rPr kumimoji="1" lang="ja-JP" altLang="en-US" sz="1200" dirty="0"/>
              <a:t>住んで</a:t>
            </a:r>
            <a:r>
              <a:rPr kumimoji="1" lang="ja-JP" altLang="en-US" sz="1200" dirty="0" smtClean="0"/>
              <a:t>いない</a:t>
            </a:r>
            <a:r>
              <a:rPr kumimoji="1" lang="ja-JP" altLang="en-US" sz="1200" dirty="0"/>
              <a:t>に</a:t>
            </a:r>
            <a:r>
              <a:rPr kumimoji="1" lang="ja-JP" altLang="en-US" sz="1200" dirty="0" smtClean="0"/>
              <a:t>もかかわらず、空き家を売ることができずに、固定資産税や維持費を払い続けなくてはなりません。空き家を放置すると、ご近所迷惑や放火も心配です。</a:t>
            </a:r>
            <a:endParaRPr kumimoji="1" lang="ja-JP" altLang="en-US" sz="1200" dirty="0"/>
          </a:p>
        </p:txBody>
      </p:sp>
      <p:sp>
        <p:nvSpPr>
          <p:cNvPr id="8" name="角丸四角形 7"/>
          <p:cNvSpPr/>
          <p:nvPr/>
        </p:nvSpPr>
        <p:spPr>
          <a:xfrm>
            <a:off x="591739" y="3080792"/>
            <a:ext cx="2261197" cy="34820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認知症になると</a:t>
            </a:r>
            <a:endParaRPr kumimoji="1" lang="ja-JP" altLang="en-US" dirty="0"/>
          </a:p>
        </p:txBody>
      </p:sp>
      <p:sp>
        <p:nvSpPr>
          <p:cNvPr id="9" name="角丸四角形 8"/>
          <p:cNvSpPr/>
          <p:nvPr/>
        </p:nvSpPr>
        <p:spPr>
          <a:xfrm>
            <a:off x="476672" y="1474738"/>
            <a:ext cx="3456384" cy="34820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こんなケースがございませんか？</a:t>
            </a:r>
            <a:endParaRPr kumimoji="1" lang="ja-JP" altLang="en-US" dirty="0"/>
          </a:p>
        </p:txBody>
      </p:sp>
      <p:sp>
        <p:nvSpPr>
          <p:cNvPr id="10" name="角丸四角形 9"/>
          <p:cNvSpPr/>
          <p:nvPr/>
        </p:nvSpPr>
        <p:spPr>
          <a:xfrm>
            <a:off x="606994" y="5078130"/>
            <a:ext cx="2261197" cy="34820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家族信託なら</a:t>
            </a:r>
            <a:endParaRPr kumimoji="1" lang="ja-JP" altLang="en-US" dirty="0"/>
          </a:p>
        </p:txBody>
      </p:sp>
      <p:sp>
        <p:nvSpPr>
          <p:cNvPr id="11" name="フリーフォーム 10"/>
          <p:cNvSpPr/>
          <p:nvPr/>
        </p:nvSpPr>
        <p:spPr>
          <a:xfrm>
            <a:off x="2652786" y="6454341"/>
            <a:ext cx="1872316" cy="517541"/>
          </a:xfrm>
          <a:custGeom>
            <a:avLst/>
            <a:gdLst>
              <a:gd name="connsiteX0" fmla="*/ 0 w 2481943"/>
              <a:gd name="connsiteY0" fmla="*/ 0 h 686053"/>
              <a:gd name="connsiteX1" fmla="*/ 1262743 w 2481943"/>
              <a:gd name="connsiteY1" fmla="*/ 685800 h 686053"/>
              <a:gd name="connsiteX2" fmla="*/ 2481943 w 2481943"/>
              <a:gd name="connsiteY2" fmla="*/ 87086 h 686053"/>
              <a:gd name="connsiteX3" fmla="*/ 2481943 w 2481943"/>
              <a:gd name="connsiteY3" fmla="*/ 87086 h 686053"/>
            </a:gdLst>
            <a:ahLst/>
            <a:cxnLst>
              <a:cxn ang="0">
                <a:pos x="connsiteX0" y="connsiteY0"/>
              </a:cxn>
              <a:cxn ang="0">
                <a:pos x="connsiteX1" y="connsiteY1"/>
              </a:cxn>
              <a:cxn ang="0">
                <a:pos x="connsiteX2" y="connsiteY2"/>
              </a:cxn>
              <a:cxn ang="0">
                <a:pos x="connsiteX3" y="connsiteY3"/>
              </a:cxn>
            </a:cxnLst>
            <a:rect l="l" t="t" r="r" b="b"/>
            <a:pathLst>
              <a:path w="2481943" h="686053">
                <a:moveTo>
                  <a:pt x="0" y="0"/>
                </a:moveTo>
                <a:cubicBezTo>
                  <a:pt x="424543" y="335643"/>
                  <a:pt x="849086" y="671286"/>
                  <a:pt x="1262743" y="685800"/>
                </a:cubicBezTo>
                <a:cubicBezTo>
                  <a:pt x="1676400" y="700314"/>
                  <a:pt x="2481943" y="87086"/>
                  <a:pt x="2481943" y="87086"/>
                </a:cubicBezTo>
                <a:lnTo>
                  <a:pt x="2481943" y="87086"/>
                </a:lnTo>
              </a:path>
            </a:pathLst>
          </a:custGeom>
          <a:ln cmpd="sng">
            <a:solidFill>
              <a:srgbClr val="00B050"/>
            </a:solidFill>
            <a:tailEnd type="triangle"/>
          </a:ln>
        </p:spPr>
        <p:style>
          <a:lnRef idx="3">
            <a:schemeClr val="accent2"/>
          </a:lnRef>
          <a:fillRef idx="0">
            <a:schemeClr val="accent2"/>
          </a:fillRef>
          <a:effectRef idx="2">
            <a:schemeClr val="accent2"/>
          </a:effectRef>
          <a:fontRef idx="minor">
            <a:schemeClr val="tx1"/>
          </a:fontRef>
        </p:style>
        <p:txBody>
          <a:bodyPr rtlCol="0" anchor="ctr"/>
          <a:lstStyle/>
          <a:p>
            <a:pPr algn="ctr"/>
            <a:endParaRPr kumimoji="1" lang="ja-JP" altLang="en-US"/>
          </a:p>
        </p:txBody>
      </p:sp>
      <p:cxnSp>
        <p:nvCxnSpPr>
          <p:cNvPr id="12" name="直線コネクタ 11"/>
          <p:cNvCxnSpPr/>
          <p:nvPr/>
        </p:nvCxnSpPr>
        <p:spPr>
          <a:xfrm>
            <a:off x="2645116" y="6147967"/>
            <a:ext cx="1766705" cy="1"/>
          </a:xfrm>
          <a:prstGeom prst="line">
            <a:avLst/>
          </a:prstGeom>
          <a:ln cmpd="sng"/>
        </p:spPr>
        <p:style>
          <a:lnRef idx="3">
            <a:schemeClr val="accent1"/>
          </a:lnRef>
          <a:fillRef idx="0">
            <a:schemeClr val="accent1"/>
          </a:fillRef>
          <a:effectRef idx="2">
            <a:schemeClr val="accent1"/>
          </a:effectRef>
          <a:fontRef idx="minor">
            <a:schemeClr val="tx1"/>
          </a:fontRef>
        </p:style>
      </p:cxnSp>
      <p:sp>
        <p:nvSpPr>
          <p:cNvPr id="13" name="テキスト ボックス 12"/>
          <p:cNvSpPr txBox="1"/>
          <p:nvPr/>
        </p:nvSpPr>
        <p:spPr>
          <a:xfrm>
            <a:off x="3064843" y="5662847"/>
            <a:ext cx="1273469" cy="307777"/>
          </a:xfrm>
          <a:prstGeom prst="rect">
            <a:avLst/>
          </a:prstGeom>
          <a:noFill/>
        </p:spPr>
        <p:txBody>
          <a:bodyPr wrap="square" rtlCol="0">
            <a:spAutoFit/>
          </a:bodyPr>
          <a:lstStyle/>
          <a:p>
            <a:r>
              <a:rPr kumimoji="1" lang="ja-JP" altLang="en-US" sz="1400" dirty="0"/>
              <a:t>信託契約</a:t>
            </a:r>
          </a:p>
        </p:txBody>
      </p:sp>
      <p:sp>
        <p:nvSpPr>
          <p:cNvPr id="14" name="フリーフォーム 13"/>
          <p:cNvSpPr/>
          <p:nvPr/>
        </p:nvSpPr>
        <p:spPr>
          <a:xfrm>
            <a:off x="2311992" y="6722482"/>
            <a:ext cx="2553904" cy="624410"/>
          </a:xfrm>
          <a:custGeom>
            <a:avLst/>
            <a:gdLst>
              <a:gd name="connsiteX0" fmla="*/ 3385457 w 3385457"/>
              <a:gd name="connsiteY0" fmla="*/ 0 h 827719"/>
              <a:gd name="connsiteX1" fmla="*/ 1698171 w 3385457"/>
              <a:gd name="connsiteY1" fmla="*/ 827314 h 827719"/>
              <a:gd name="connsiteX2" fmla="*/ 0 w 3385457"/>
              <a:gd name="connsiteY2" fmla="*/ 87086 h 827719"/>
            </a:gdLst>
            <a:ahLst/>
            <a:cxnLst>
              <a:cxn ang="0">
                <a:pos x="connsiteX0" y="connsiteY0"/>
              </a:cxn>
              <a:cxn ang="0">
                <a:pos x="connsiteX1" y="connsiteY1"/>
              </a:cxn>
              <a:cxn ang="0">
                <a:pos x="connsiteX2" y="connsiteY2"/>
              </a:cxn>
            </a:cxnLst>
            <a:rect l="l" t="t" r="r" b="b"/>
            <a:pathLst>
              <a:path w="3385457" h="827719">
                <a:moveTo>
                  <a:pt x="3385457" y="0"/>
                </a:moveTo>
                <a:cubicBezTo>
                  <a:pt x="2823935" y="406400"/>
                  <a:pt x="2262414" y="812800"/>
                  <a:pt x="1698171" y="827314"/>
                </a:cubicBezTo>
                <a:cubicBezTo>
                  <a:pt x="1133928" y="841828"/>
                  <a:pt x="566964" y="464457"/>
                  <a:pt x="0" y="87086"/>
                </a:cubicBezTo>
              </a:path>
            </a:pathLst>
          </a:custGeom>
          <a:ln cmpd="sng">
            <a:solidFill>
              <a:srgbClr val="FF0000"/>
            </a:solidFill>
            <a:tailEnd type="triangle"/>
          </a:ln>
        </p:spPr>
        <p:style>
          <a:lnRef idx="3">
            <a:schemeClr val="accent6"/>
          </a:lnRef>
          <a:fillRef idx="0">
            <a:schemeClr val="accent6"/>
          </a:fillRef>
          <a:effectRef idx="2">
            <a:schemeClr val="accent6"/>
          </a:effectRef>
          <a:fontRef idx="minor">
            <a:schemeClr val="tx1"/>
          </a:fontRef>
        </p:style>
        <p:txBody>
          <a:bodyPr rtlCol="0" anchor="ctr"/>
          <a:lstStyle/>
          <a:p>
            <a:pPr algn="ctr"/>
            <a:endParaRPr kumimoji="1" lang="ja-JP" altLang="en-US"/>
          </a:p>
        </p:txBody>
      </p:sp>
      <p:pic>
        <p:nvPicPr>
          <p:cNvPr id="15" name="Picture 2" descr="L:\Wordpress\家族信託サポート\アイコン\gmother-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6660" y="5604818"/>
            <a:ext cx="1086300" cy="10863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L:\Wordpress\家族信託サポート\アイコン\home2-ico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487" y="6112894"/>
            <a:ext cx="1086301" cy="10863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L:\Wordpress\家族信託サポート\アイコン\mather2-ico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25102" y="5662847"/>
            <a:ext cx="1084395" cy="1086301"/>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p:cNvSpPr txBox="1"/>
          <p:nvPr/>
        </p:nvSpPr>
        <p:spPr>
          <a:xfrm>
            <a:off x="1501049" y="6829861"/>
            <a:ext cx="1621886" cy="646331"/>
          </a:xfrm>
          <a:prstGeom prst="rect">
            <a:avLst/>
          </a:prstGeom>
          <a:noFill/>
        </p:spPr>
        <p:txBody>
          <a:bodyPr wrap="square" rtlCol="0">
            <a:spAutoFit/>
          </a:bodyPr>
          <a:lstStyle/>
          <a:p>
            <a:r>
              <a:rPr kumimoji="1" lang="ja-JP" altLang="en-US" sz="1200" b="1" dirty="0"/>
              <a:t>受益権</a:t>
            </a:r>
            <a:endParaRPr kumimoji="1" lang="en-US" altLang="ja-JP" sz="1200" b="1" dirty="0"/>
          </a:p>
          <a:p>
            <a:r>
              <a:rPr kumimoji="1" lang="ja-JP" altLang="en-US" sz="1200" dirty="0"/>
              <a:t>生活費などを</a:t>
            </a:r>
            <a:r>
              <a:rPr kumimoji="1" lang="ja-JP" altLang="en-US" sz="1200" dirty="0" smtClean="0"/>
              <a:t>給付</a:t>
            </a:r>
            <a:endParaRPr kumimoji="1" lang="en-US" altLang="ja-JP" sz="1200" dirty="0" smtClean="0"/>
          </a:p>
          <a:p>
            <a:r>
              <a:rPr lang="ja-JP" altLang="en-US" sz="1200" dirty="0" smtClean="0"/>
              <a:t>自宅を使う権利</a:t>
            </a:r>
            <a:endParaRPr kumimoji="1" lang="ja-JP" altLang="en-US" sz="1200" dirty="0"/>
          </a:p>
        </p:txBody>
      </p:sp>
      <p:sp>
        <p:nvSpPr>
          <p:cNvPr id="19" name="テキスト ボックス 18"/>
          <p:cNvSpPr txBox="1"/>
          <p:nvPr/>
        </p:nvSpPr>
        <p:spPr>
          <a:xfrm>
            <a:off x="5609497" y="6100799"/>
            <a:ext cx="1013697" cy="461665"/>
          </a:xfrm>
          <a:prstGeom prst="rect">
            <a:avLst/>
          </a:prstGeom>
          <a:noFill/>
        </p:spPr>
        <p:txBody>
          <a:bodyPr wrap="square" rtlCol="0">
            <a:spAutoFit/>
          </a:bodyPr>
          <a:lstStyle/>
          <a:p>
            <a:r>
              <a:rPr kumimoji="1" lang="ja-JP" altLang="en-US" sz="1200" b="1" dirty="0"/>
              <a:t>受託者</a:t>
            </a:r>
            <a:endParaRPr kumimoji="1" lang="en-US" altLang="ja-JP" sz="1200" b="1" dirty="0"/>
          </a:p>
          <a:p>
            <a:r>
              <a:rPr kumimoji="1" lang="ja-JP" altLang="en-US" sz="1200" dirty="0"/>
              <a:t>お子さん</a:t>
            </a:r>
          </a:p>
        </p:txBody>
      </p:sp>
      <p:sp>
        <p:nvSpPr>
          <p:cNvPr id="20" name="テキスト ボックス 19"/>
          <p:cNvSpPr txBox="1"/>
          <p:nvPr/>
        </p:nvSpPr>
        <p:spPr>
          <a:xfrm>
            <a:off x="332656" y="6219527"/>
            <a:ext cx="1601713" cy="461665"/>
          </a:xfrm>
          <a:prstGeom prst="rect">
            <a:avLst/>
          </a:prstGeom>
          <a:noFill/>
        </p:spPr>
        <p:txBody>
          <a:bodyPr wrap="square" rtlCol="0">
            <a:spAutoFit/>
          </a:bodyPr>
          <a:lstStyle/>
          <a:p>
            <a:r>
              <a:rPr kumimoji="1" lang="ja-JP" altLang="en-US" sz="1200" b="1" dirty="0"/>
              <a:t>委託者兼受益者</a:t>
            </a:r>
            <a:endParaRPr kumimoji="1" lang="en-US" altLang="ja-JP" sz="1200" b="1" dirty="0"/>
          </a:p>
          <a:p>
            <a:r>
              <a:rPr kumimoji="1" lang="ja-JP" altLang="en-US" sz="1200" dirty="0"/>
              <a:t>親御さん</a:t>
            </a:r>
          </a:p>
        </p:txBody>
      </p:sp>
      <p:sp>
        <p:nvSpPr>
          <p:cNvPr id="22" name="テキスト ボックス 21"/>
          <p:cNvSpPr txBox="1"/>
          <p:nvPr/>
        </p:nvSpPr>
        <p:spPr>
          <a:xfrm>
            <a:off x="591738" y="7527865"/>
            <a:ext cx="5861597" cy="1015663"/>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200" dirty="0" smtClean="0"/>
              <a:t>親御さんが元気なうちにお子さんに自宅不動産を信託します。</a:t>
            </a:r>
            <a:endParaRPr kumimoji="1" lang="en-US" altLang="ja-JP" sz="1200" dirty="0" smtClean="0"/>
          </a:p>
          <a:p>
            <a:pPr marL="285750" indent="-285750">
              <a:buFont typeface="Arial" panose="020B0604020202020204" pitchFamily="34" charset="0"/>
              <a:buChar char="•"/>
            </a:pPr>
            <a:r>
              <a:rPr lang="ja-JP" altLang="en-US" sz="1200" dirty="0"/>
              <a:t>信託</a:t>
            </a:r>
            <a:r>
              <a:rPr lang="ja-JP" altLang="en-US" sz="1200" dirty="0" smtClean="0"/>
              <a:t>した</a:t>
            </a:r>
            <a:r>
              <a:rPr lang="ja-JP" altLang="en-US" sz="1200" dirty="0"/>
              <a:t>後</a:t>
            </a:r>
            <a:r>
              <a:rPr lang="ja-JP" altLang="en-US" sz="1200" dirty="0" smtClean="0"/>
              <a:t>も、親御さんは自宅不動産に住み続けられます。</a:t>
            </a:r>
            <a:endParaRPr lang="en-US" altLang="ja-JP" sz="1200" dirty="0" smtClean="0"/>
          </a:p>
          <a:p>
            <a:pPr marL="285750" indent="-285750">
              <a:buFont typeface="Arial" panose="020B0604020202020204" pitchFamily="34" charset="0"/>
              <a:buChar char="•"/>
            </a:pPr>
            <a:r>
              <a:rPr kumimoji="1" lang="ja-JP" altLang="en-US" sz="1200" dirty="0"/>
              <a:t>お子</a:t>
            </a:r>
            <a:r>
              <a:rPr kumimoji="1" lang="ja-JP" altLang="en-US" sz="1200" dirty="0" smtClean="0"/>
              <a:t>さんに自宅の管理・処分権限を与えておけば、親御さんが認知症になって施設などに移住した場合、お子さんが不動産を売却できます。</a:t>
            </a:r>
            <a:endParaRPr kumimoji="1" lang="en-US" altLang="ja-JP" sz="1200" dirty="0" smtClean="0"/>
          </a:p>
          <a:p>
            <a:pPr marL="285750" indent="-285750">
              <a:buFont typeface="Arial" panose="020B0604020202020204" pitchFamily="34" charset="0"/>
              <a:buChar char="•"/>
            </a:pPr>
            <a:r>
              <a:rPr lang="ja-JP" altLang="en-US" sz="1200" dirty="0" smtClean="0"/>
              <a:t>不動産の売却代金はお子さんが管理し、親御さんのために使います。</a:t>
            </a:r>
            <a:endParaRPr kumimoji="1" lang="ja-JP" altLang="en-US" sz="1200" dirty="0"/>
          </a:p>
        </p:txBody>
      </p:sp>
      <p:sp>
        <p:nvSpPr>
          <p:cNvPr id="23" name="角丸四角形 22"/>
          <p:cNvSpPr/>
          <p:nvPr/>
        </p:nvSpPr>
        <p:spPr>
          <a:xfrm>
            <a:off x="332656" y="8697416"/>
            <a:ext cx="6336704" cy="1080120"/>
          </a:xfrm>
          <a:prstGeom prst="roundRect">
            <a:avLst/>
          </a:prstGeom>
        </p:spPr>
        <p:style>
          <a:lnRef idx="2">
            <a:schemeClr val="accent3"/>
          </a:lnRef>
          <a:fillRef idx="1">
            <a:schemeClr val="lt1"/>
          </a:fillRef>
          <a:effectRef idx="0">
            <a:schemeClr val="accent3"/>
          </a:effectRef>
          <a:fontRef idx="minor">
            <a:schemeClr val="dk1"/>
          </a:fontRef>
        </p:style>
        <p:txBody>
          <a:bodyPr numCol="2" rtlCol="0" anchor="ctr"/>
          <a:lstStyle/>
          <a:p>
            <a:endParaRPr kumimoji="1" lang="en-US" altLang="ja-JP" sz="1200" dirty="0" smtClean="0"/>
          </a:p>
          <a:p>
            <a:endParaRPr kumimoji="1" lang="ja-JP" altLang="en-US" sz="1200" dirty="0"/>
          </a:p>
        </p:txBody>
      </p:sp>
      <p:sp>
        <p:nvSpPr>
          <p:cNvPr id="24" name="テキスト ボックス 23"/>
          <p:cNvSpPr txBox="1"/>
          <p:nvPr/>
        </p:nvSpPr>
        <p:spPr>
          <a:xfrm>
            <a:off x="3536976" y="8761873"/>
            <a:ext cx="3140892" cy="1015663"/>
          </a:xfrm>
          <a:prstGeom prst="rect">
            <a:avLst/>
          </a:prstGeom>
          <a:noFill/>
        </p:spPr>
        <p:txBody>
          <a:bodyPr wrap="square" rtlCol="0">
            <a:spAutoFit/>
          </a:bodyPr>
          <a:lstStyle/>
          <a:p>
            <a:r>
              <a:rPr lang="ja-JP" altLang="en-US" dirty="0"/>
              <a:t>司法書士柴崎智哉</a:t>
            </a:r>
            <a:endParaRPr lang="en-US" altLang="ja-JP" dirty="0"/>
          </a:p>
          <a:p>
            <a:r>
              <a:rPr lang="ja-JP" altLang="en-US" dirty="0"/>
              <a:t>電話 </a:t>
            </a:r>
            <a:r>
              <a:rPr lang="ja-JP" altLang="en-US" b="1" dirty="0">
                <a:solidFill>
                  <a:srgbClr val="FF0000"/>
                </a:solidFill>
              </a:rPr>
              <a:t>０４９３</a:t>
            </a:r>
            <a:r>
              <a:rPr lang="en-US" altLang="ja-JP" b="1" dirty="0">
                <a:solidFill>
                  <a:srgbClr val="FF0000"/>
                </a:solidFill>
              </a:rPr>
              <a:t>-</a:t>
            </a:r>
            <a:r>
              <a:rPr lang="ja-JP" altLang="en-US" b="1" dirty="0">
                <a:solidFill>
                  <a:srgbClr val="FF0000"/>
                </a:solidFill>
              </a:rPr>
              <a:t>３１</a:t>
            </a:r>
            <a:r>
              <a:rPr lang="en-US" altLang="ja-JP" b="1" dirty="0">
                <a:solidFill>
                  <a:srgbClr val="FF0000"/>
                </a:solidFill>
              </a:rPr>
              <a:t>-</a:t>
            </a:r>
            <a:r>
              <a:rPr lang="ja-JP" altLang="en-US" b="1" dirty="0">
                <a:solidFill>
                  <a:srgbClr val="FF0000"/>
                </a:solidFill>
              </a:rPr>
              <a:t>２０１０</a:t>
            </a:r>
            <a:endParaRPr lang="en-US" altLang="ja-JP" b="1" dirty="0">
              <a:solidFill>
                <a:srgbClr val="FF0000"/>
              </a:solidFill>
            </a:endParaRPr>
          </a:p>
          <a:p>
            <a:r>
              <a:rPr lang="ja-JP" altLang="en-US" sz="1200" dirty="0"/>
              <a:t>埼玉県東松山市元宿二丁目２６番地１８　</a:t>
            </a:r>
            <a:r>
              <a:rPr lang="ja-JP" altLang="en-US" sz="1200" dirty="0" smtClean="0"/>
              <a:t>２階</a:t>
            </a:r>
            <a:endParaRPr lang="en-US" altLang="ja-JP" sz="1200" dirty="0" smtClean="0"/>
          </a:p>
          <a:p>
            <a:r>
              <a:rPr lang="en-US" altLang="ja-JP" sz="1200" dirty="0"/>
              <a:t>http://souzoku-shiba.com/sintaku/</a:t>
            </a:r>
          </a:p>
        </p:txBody>
      </p:sp>
      <p:sp>
        <p:nvSpPr>
          <p:cNvPr id="25" name="テキスト ボックス 24"/>
          <p:cNvSpPr txBox="1"/>
          <p:nvPr/>
        </p:nvSpPr>
        <p:spPr>
          <a:xfrm>
            <a:off x="591738" y="8791490"/>
            <a:ext cx="2765254" cy="553998"/>
          </a:xfrm>
          <a:prstGeom prst="rect">
            <a:avLst/>
          </a:prstGeom>
          <a:noFill/>
        </p:spPr>
        <p:txBody>
          <a:bodyPr wrap="square" rtlCol="0">
            <a:spAutoFit/>
          </a:bodyPr>
          <a:lstStyle/>
          <a:p>
            <a:r>
              <a:rPr kumimoji="1" lang="ja-JP" altLang="en-US" sz="1600" dirty="0" smtClean="0"/>
              <a:t>家族信託のご相談を承ります。</a:t>
            </a:r>
            <a:endParaRPr kumimoji="1" lang="en-US" altLang="ja-JP" sz="1600" dirty="0" smtClean="0"/>
          </a:p>
          <a:p>
            <a:r>
              <a:rPr lang="ja-JP" altLang="en-US" sz="1400" dirty="0" smtClean="0"/>
              <a:t>お電話にてお問い合わせください。</a:t>
            </a:r>
            <a:endParaRPr kumimoji="1" lang="ja-JP" altLang="en-US" sz="1400" dirty="0"/>
          </a:p>
        </p:txBody>
      </p:sp>
    </p:spTree>
    <p:extLst>
      <p:ext uri="{BB962C8B-B14F-4D97-AF65-F5344CB8AC3E}">
        <p14:creationId xmlns:p14="http://schemas.microsoft.com/office/powerpoint/2010/main" val="337354276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TotalTime>
  <Words>283</Words>
  <Application>Microsoft Office PowerPoint</Application>
  <PresentationFormat>A4 210 x 297 mm</PresentationFormat>
  <Paragraphs>29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認知症で空き家になるのを防ぐ 自宅信託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認知症で空き家になるのを防ぐ 自宅信託</dc:title>
  <dc:creator>shibazaki</dc:creator>
  <cp:lastModifiedBy>shibazaki</cp:lastModifiedBy>
  <cp:revision>7</cp:revision>
  <cp:lastPrinted>2017-04-15T02:06:22Z</cp:lastPrinted>
  <dcterms:created xsi:type="dcterms:W3CDTF">2017-04-15T00:49:25Z</dcterms:created>
  <dcterms:modified xsi:type="dcterms:W3CDTF">2017-04-15T02:06:38Z</dcterms:modified>
</cp:coreProperties>
</file>