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93" r:id="rId3"/>
    <p:sldId id="292" r:id="rId4"/>
    <p:sldId id="265" r:id="rId5"/>
    <p:sldId id="266" r:id="rId6"/>
    <p:sldId id="263"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8" r:id="rId23"/>
    <p:sldId id="289" r:id="rId24"/>
    <p:sldId id="290" r:id="rId25"/>
    <p:sldId id="285" r:id="rId26"/>
    <p:sldId id="286" r:id="rId27"/>
    <p:sldId id="257" r:id="rId28"/>
    <p:sldId id="282" r:id="rId29"/>
    <p:sldId id="283" r:id="rId30"/>
    <p:sldId id="284" r:id="rId31"/>
    <p:sldId id="264" r:id="rId32"/>
    <p:sldId id="287" r:id="rId33"/>
    <p:sldId id="291" r:id="rId34"/>
    <p:sldId id="258" r:id="rId35"/>
    <p:sldId id="259" r:id="rId36"/>
    <p:sldId id="262" r:id="rId37"/>
    <p:sldId id="260" r:id="rId38"/>
    <p:sldId id="261" r:id="rId3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4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DF9EE-4F2F-4986-A7B8-1D076BDF7BC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1336A2CF-4B5A-4F31-B745-565226A0F09B}">
      <dgm:prSet phldrT="[テキスト]"/>
      <dgm:spPr/>
      <dgm:t>
        <a:bodyPr/>
        <a:lstStyle/>
        <a:p>
          <a:r>
            <a:rPr kumimoji="1" lang="ja-JP" altLang="en-US" dirty="0"/>
            <a:t>相談（初回面談）</a:t>
          </a:r>
        </a:p>
      </dgm:t>
    </dgm:pt>
    <dgm:pt modelId="{D594236F-576F-4AFF-9F4B-F7AB2738667A}" type="parTrans" cxnId="{7B11F4F6-E276-4E16-B0E3-DF518ECED4F0}">
      <dgm:prSet/>
      <dgm:spPr/>
      <dgm:t>
        <a:bodyPr/>
        <a:lstStyle/>
        <a:p>
          <a:endParaRPr kumimoji="1" lang="ja-JP" altLang="en-US"/>
        </a:p>
      </dgm:t>
    </dgm:pt>
    <dgm:pt modelId="{D5C0479B-F653-46D7-8860-1A50D0AEDDAC}" type="sibTrans" cxnId="{7B11F4F6-E276-4E16-B0E3-DF518ECED4F0}">
      <dgm:prSet/>
      <dgm:spPr/>
      <dgm:t>
        <a:bodyPr/>
        <a:lstStyle/>
        <a:p>
          <a:endParaRPr kumimoji="1" lang="ja-JP" altLang="en-US"/>
        </a:p>
      </dgm:t>
    </dgm:pt>
    <dgm:pt modelId="{4E59D527-6DB3-408B-AA9F-F428421075E7}">
      <dgm:prSet phldrT="[テキスト]"/>
      <dgm:spPr/>
      <dgm:t>
        <a:bodyPr/>
        <a:lstStyle/>
        <a:p>
          <a:r>
            <a:rPr kumimoji="1" lang="ja-JP" altLang="en-US" dirty="0"/>
            <a:t>提案書の作成</a:t>
          </a:r>
        </a:p>
      </dgm:t>
    </dgm:pt>
    <dgm:pt modelId="{62D6CE1B-AEE3-4009-AA1D-67905C900652}" type="parTrans" cxnId="{3EFF9231-137F-403E-A86A-2BC3BA437F1C}">
      <dgm:prSet/>
      <dgm:spPr/>
      <dgm:t>
        <a:bodyPr/>
        <a:lstStyle/>
        <a:p>
          <a:endParaRPr kumimoji="1" lang="ja-JP" altLang="en-US"/>
        </a:p>
      </dgm:t>
    </dgm:pt>
    <dgm:pt modelId="{C48783F4-C846-4CA9-940B-D09C17C521B3}" type="sibTrans" cxnId="{3EFF9231-137F-403E-A86A-2BC3BA437F1C}">
      <dgm:prSet/>
      <dgm:spPr/>
      <dgm:t>
        <a:bodyPr/>
        <a:lstStyle/>
        <a:p>
          <a:endParaRPr kumimoji="1" lang="ja-JP" altLang="en-US"/>
        </a:p>
      </dgm:t>
    </dgm:pt>
    <dgm:pt modelId="{EEE8EC9D-72DF-44D5-ABF6-7365163287EC}">
      <dgm:prSet phldrT="[テキスト]"/>
      <dgm:spPr/>
      <dgm:t>
        <a:bodyPr/>
        <a:lstStyle/>
        <a:p>
          <a:r>
            <a:rPr kumimoji="1" lang="ja-JP" altLang="en-US" dirty="0"/>
            <a:t>信託スキームの提示</a:t>
          </a:r>
        </a:p>
      </dgm:t>
    </dgm:pt>
    <dgm:pt modelId="{65019D89-29CE-4AA7-B8EC-F6CCF69ADF99}" type="parTrans" cxnId="{CE339076-E2B8-4809-89C1-5ED04816C76A}">
      <dgm:prSet/>
      <dgm:spPr/>
      <dgm:t>
        <a:bodyPr/>
        <a:lstStyle/>
        <a:p>
          <a:endParaRPr kumimoji="1" lang="ja-JP" altLang="en-US"/>
        </a:p>
      </dgm:t>
    </dgm:pt>
    <dgm:pt modelId="{8205A36C-05CB-4F21-B996-AE3CB4ADBF35}" type="sibTrans" cxnId="{CE339076-E2B8-4809-89C1-5ED04816C76A}">
      <dgm:prSet/>
      <dgm:spPr/>
      <dgm:t>
        <a:bodyPr/>
        <a:lstStyle/>
        <a:p>
          <a:endParaRPr kumimoji="1" lang="ja-JP" altLang="en-US"/>
        </a:p>
      </dgm:t>
    </dgm:pt>
    <dgm:pt modelId="{9EEABECA-A913-4678-B5D1-E8430AC0CF52}">
      <dgm:prSet phldrT="[テキスト]"/>
      <dgm:spPr/>
      <dgm:t>
        <a:bodyPr/>
        <a:lstStyle/>
        <a:p>
          <a:r>
            <a:rPr kumimoji="1" lang="ja-JP" altLang="en-US" dirty="0"/>
            <a:t>解決したい問題やゴールの確認</a:t>
          </a:r>
        </a:p>
      </dgm:t>
    </dgm:pt>
    <dgm:pt modelId="{F18F3773-F4FC-4B17-B7AD-597BA77B5E0D}" type="parTrans" cxnId="{BDD465BF-2A03-4A43-A91E-E6F6F3800313}">
      <dgm:prSet/>
      <dgm:spPr/>
      <dgm:t>
        <a:bodyPr/>
        <a:lstStyle/>
        <a:p>
          <a:endParaRPr kumimoji="1" lang="ja-JP" altLang="en-US"/>
        </a:p>
      </dgm:t>
    </dgm:pt>
    <dgm:pt modelId="{E6B1F516-4758-4BF1-9BBB-47EEC446824F}" type="sibTrans" cxnId="{BDD465BF-2A03-4A43-A91E-E6F6F3800313}">
      <dgm:prSet/>
      <dgm:spPr/>
      <dgm:t>
        <a:bodyPr/>
        <a:lstStyle/>
        <a:p>
          <a:endParaRPr kumimoji="1" lang="ja-JP" altLang="en-US"/>
        </a:p>
      </dgm:t>
    </dgm:pt>
    <dgm:pt modelId="{45A7A9F8-5E11-4DB7-8344-DEB53284661E}">
      <dgm:prSet phldrT="[テキスト]"/>
      <dgm:spPr/>
      <dgm:t>
        <a:bodyPr/>
        <a:lstStyle/>
        <a:p>
          <a:pPr algn="l"/>
          <a:r>
            <a:rPr kumimoji="1" lang="ja-JP" altLang="en-US" dirty="0"/>
            <a:t>民事信託契約書（案）の作成・打ち合わせ</a:t>
          </a:r>
        </a:p>
      </dgm:t>
    </dgm:pt>
    <dgm:pt modelId="{95FAF330-2292-4BEE-A3C9-E7CABABBF276}" type="parTrans" cxnId="{30162443-9169-4794-83FD-A5104D4BB649}">
      <dgm:prSet/>
      <dgm:spPr/>
      <dgm:t>
        <a:bodyPr/>
        <a:lstStyle/>
        <a:p>
          <a:endParaRPr kumimoji="1" lang="ja-JP" altLang="en-US"/>
        </a:p>
      </dgm:t>
    </dgm:pt>
    <dgm:pt modelId="{09FD25D7-007E-4499-9A31-7D3BC8CBA88E}" type="sibTrans" cxnId="{30162443-9169-4794-83FD-A5104D4BB649}">
      <dgm:prSet/>
      <dgm:spPr/>
      <dgm:t>
        <a:bodyPr/>
        <a:lstStyle/>
        <a:p>
          <a:endParaRPr kumimoji="1" lang="ja-JP" altLang="en-US"/>
        </a:p>
      </dgm:t>
    </dgm:pt>
    <dgm:pt modelId="{E867E8A1-722B-4509-BF37-4869AB20D1D5}">
      <dgm:prSet phldrT="[テキスト]"/>
      <dgm:spPr/>
      <dgm:t>
        <a:bodyPr/>
        <a:lstStyle/>
        <a:p>
          <a:pPr algn="l"/>
          <a:r>
            <a:rPr kumimoji="1" lang="ja-JP" altLang="en-US" dirty="0"/>
            <a:t>公証人、金融機関、ハウスメーカー等との打ち合わせ</a:t>
          </a:r>
        </a:p>
      </dgm:t>
    </dgm:pt>
    <dgm:pt modelId="{283F3A43-4466-4153-AEAA-C5B968A05F1B}" type="parTrans" cxnId="{CE01D307-797A-4A7E-AE8A-DC4B11D25971}">
      <dgm:prSet/>
      <dgm:spPr/>
      <dgm:t>
        <a:bodyPr/>
        <a:lstStyle/>
        <a:p>
          <a:endParaRPr kumimoji="1" lang="ja-JP" altLang="en-US"/>
        </a:p>
      </dgm:t>
    </dgm:pt>
    <dgm:pt modelId="{DC3AF9AB-4BC1-4807-B89F-91852ACC6673}" type="sibTrans" cxnId="{CE01D307-797A-4A7E-AE8A-DC4B11D25971}">
      <dgm:prSet/>
      <dgm:spPr/>
      <dgm:t>
        <a:bodyPr/>
        <a:lstStyle/>
        <a:p>
          <a:endParaRPr kumimoji="1" lang="ja-JP" altLang="en-US"/>
        </a:p>
      </dgm:t>
    </dgm:pt>
    <dgm:pt modelId="{2BF58BFA-3F10-451E-9A00-FFAE9DDD5221}">
      <dgm:prSet phldrT="[テキスト]"/>
      <dgm:spPr/>
      <dgm:t>
        <a:bodyPr/>
        <a:lstStyle/>
        <a:p>
          <a:pPr algn="l"/>
          <a:r>
            <a:rPr kumimoji="1" lang="ja-JP" altLang="en-US" dirty="0"/>
            <a:t>信託契約書締結</a:t>
          </a:r>
          <a:r>
            <a:rPr kumimoji="1" lang="en-US" altLang="ja-JP" dirty="0"/>
            <a:t/>
          </a:r>
          <a:br>
            <a:rPr kumimoji="1" lang="en-US" altLang="ja-JP" dirty="0"/>
          </a:br>
          <a:r>
            <a:rPr kumimoji="1" lang="ja-JP" altLang="en-US" dirty="0"/>
            <a:t>（公証役場）</a:t>
          </a:r>
        </a:p>
      </dgm:t>
    </dgm:pt>
    <dgm:pt modelId="{AEE7F1A5-3AD0-48F3-AC5D-4B9C195B831F}" type="parTrans" cxnId="{2B3D1598-EE8C-4FC9-A699-70F6F45D0A03}">
      <dgm:prSet/>
      <dgm:spPr/>
      <dgm:t>
        <a:bodyPr/>
        <a:lstStyle/>
        <a:p>
          <a:endParaRPr kumimoji="1" lang="ja-JP" altLang="en-US"/>
        </a:p>
      </dgm:t>
    </dgm:pt>
    <dgm:pt modelId="{18AE914D-2225-4C11-9B25-ACF80838C8B9}" type="sibTrans" cxnId="{2B3D1598-EE8C-4FC9-A699-70F6F45D0A03}">
      <dgm:prSet/>
      <dgm:spPr/>
      <dgm:t>
        <a:bodyPr/>
        <a:lstStyle/>
        <a:p>
          <a:endParaRPr kumimoji="1" lang="ja-JP" altLang="en-US"/>
        </a:p>
      </dgm:t>
    </dgm:pt>
    <dgm:pt modelId="{20E3760B-33DD-49FA-A6AE-7C32C7622A6B}">
      <dgm:prSet phldrT="[テキスト]"/>
      <dgm:spPr/>
      <dgm:t>
        <a:bodyPr/>
        <a:lstStyle/>
        <a:p>
          <a:r>
            <a:rPr kumimoji="1" lang="ja-JP" altLang="en-US" smtClean="0"/>
            <a:t>不動産の登記</a:t>
          </a:r>
          <a:endParaRPr kumimoji="1" lang="ja-JP" altLang="en-US" dirty="0"/>
        </a:p>
      </dgm:t>
    </dgm:pt>
    <dgm:pt modelId="{AA2A71A4-54BF-4237-A2FF-E32EEF3602A9}" type="parTrans" cxnId="{7B97189E-0EA2-40D3-AF03-2BB8C737E243}">
      <dgm:prSet/>
      <dgm:spPr/>
      <dgm:t>
        <a:bodyPr/>
        <a:lstStyle/>
        <a:p>
          <a:endParaRPr kumimoji="1" lang="ja-JP" altLang="en-US"/>
        </a:p>
      </dgm:t>
    </dgm:pt>
    <dgm:pt modelId="{37C2064A-F858-4B2B-94FF-2B4B9490DC9B}" type="sibTrans" cxnId="{7B97189E-0EA2-40D3-AF03-2BB8C737E243}">
      <dgm:prSet/>
      <dgm:spPr/>
      <dgm:t>
        <a:bodyPr/>
        <a:lstStyle/>
        <a:p>
          <a:endParaRPr kumimoji="1" lang="ja-JP" altLang="en-US"/>
        </a:p>
      </dgm:t>
    </dgm:pt>
    <dgm:pt modelId="{2C46A332-0D09-45F1-B7BA-6466D8F8788B}">
      <dgm:prSet phldrT="[テキスト]"/>
      <dgm:spPr/>
      <dgm:t>
        <a:bodyPr/>
        <a:lstStyle/>
        <a:p>
          <a:pPr algn="l"/>
          <a:r>
            <a:rPr kumimoji="1" lang="ja-JP" altLang="en-US" dirty="0"/>
            <a:t>金融機関にて</a:t>
          </a:r>
          <a:r>
            <a:rPr kumimoji="1" lang="en-US" altLang="ja-JP" dirty="0"/>
            <a:t/>
          </a:r>
          <a:br>
            <a:rPr kumimoji="1" lang="en-US" altLang="ja-JP" dirty="0"/>
          </a:br>
          <a:r>
            <a:rPr kumimoji="1" lang="ja-JP" altLang="en-US" dirty="0"/>
            <a:t>信託口座の作成</a:t>
          </a:r>
        </a:p>
      </dgm:t>
    </dgm:pt>
    <dgm:pt modelId="{1E0FCD00-2246-4641-8933-225D11D7EA05}" type="parTrans" cxnId="{53C92146-E20D-40CF-BE6F-184041F2476C}">
      <dgm:prSet/>
      <dgm:spPr/>
      <dgm:t>
        <a:bodyPr/>
        <a:lstStyle/>
        <a:p>
          <a:endParaRPr kumimoji="1" lang="ja-JP" altLang="en-US"/>
        </a:p>
      </dgm:t>
    </dgm:pt>
    <dgm:pt modelId="{EDA157C5-B4CA-4C30-B2DE-A89FE1ADCA05}" type="sibTrans" cxnId="{53C92146-E20D-40CF-BE6F-184041F2476C}">
      <dgm:prSet/>
      <dgm:spPr/>
      <dgm:t>
        <a:bodyPr/>
        <a:lstStyle/>
        <a:p>
          <a:endParaRPr kumimoji="1" lang="ja-JP" altLang="en-US"/>
        </a:p>
      </dgm:t>
    </dgm:pt>
    <dgm:pt modelId="{2B98C564-8EF7-4C16-8254-129DE4B2EC26}">
      <dgm:prSet phldrT="[テキスト]"/>
      <dgm:spPr/>
      <dgm:t>
        <a:bodyPr/>
        <a:lstStyle/>
        <a:p>
          <a:r>
            <a:rPr kumimoji="1" lang="ja-JP" altLang="en-US" dirty="0"/>
            <a:t>各種契約の変更</a:t>
          </a:r>
        </a:p>
      </dgm:t>
    </dgm:pt>
    <dgm:pt modelId="{1053986D-C44D-46B0-8C7C-9D988C75850D}" type="parTrans" cxnId="{0E93FC90-C51D-4B12-8E1A-ABD82207568A}">
      <dgm:prSet/>
      <dgm:spPr/>
      <dgm:t>
        <a:bodyPr/>
        <a:lstStyle/>
        <a:p>
          <a:endParaRPr kumimoji="1" lang="ja-JP" altLang="en-US"/>
        </a:p>
      </dgm:t>
    </dgm:pt>
    <dgm:pt modelId="{E545EE39-E6B5-4BD0-9D6E-DD94FCAD5CEF}" type="sibTrans" cxnId="{0E93FC90-C51D-4B12-8E1A-ABD82207568A}">
      <dgm:prSet/>
      <dgm:spPr/>
      <dgm:t>
        <a:bodyPr/>
        <a:lstStyle/>
        <a:p>
          <a:endParaRPr kumimoji="1" lang="ja-JP" altLang="en-US"/>
        </a:p>
      </dgm:t>
    </dgm:pt>
    <dgm:pt modelId="{B40714C4-1CAA-434E-9740-5BFCF05D0423}">
      <dgm:prSet phldrT="[テキスト]"/>
      <dgm:spPr/>
      <dgm:t>
        <a:bodyPr/>
        <a:lstStyle/>
        <a:p>
          <a:r>
            <a:rPr kumimoji="1" lang="ja-JP" altLang="en-US" dirty="0"/>
            <a:t>火災保険の契約者、管理委託契約、賃料振込口座など</a:t>
          </a:r>
        </a:p>
      </dgm:t>
    </dgm:pt>
    <dgm:pt modelId="{05486C53-51E5-4955-B1BE-229356AEDFDC}" type="parTrans" cxnId="{EDB9A17F-45BC-4B7D-A243-023F8FE5A08F}">
      <dgm:prSet/>
      <dgm:spPr/>
      <dgm:t>
        <a:bodyPr/>
        <a:lstStyle/>
        <a:p>
          <a:endParaRPr kumimoji="1" lang="ja-JP" altLang="en-US"/>
        </a:p>
      </dgm:t>
    </dgm:pt>
    <dgm:pt modelId="{96EB0B6E-9956-4FA6-852D-332A7E51FD25}" type="sibTrans" cxnId="{EDB9A17F-45BC-4B7D-A243-023F8FE5A08F}">
      <dgm:prSet/>
      <dgm:spPr/>
      <dgm:t>
        <a:bodyPr/>
        <a:lstStyle/>
        <a:p>
          <a:endParaRPr kumimoji="1" lang="ja-JP" altLang="en-US"/>
        </a:p>
      </dgm:t>
    </dgm:pt>
    <dgm:pt modelId="{159638AE-7A27-454B-8223-C3F343DBB7B0}" type="pres">
      <dgm:prSet presAssocID="{98FDF9EE-4F2F-4986-A7B8-1D076BDF7BC8}" presName="Name0" presStyleCnt="0">
        <dgm:presLayoutVars>
          <dgm:dir/>
          <dgm:resizeHandles val="exact"/>
        </dgm:presLayoutVars>
      </dgm:prSet>
      <dgm:spPr/>
      <dgm:t>
        <a:bodyPr/>
        <a:lstStyle/>
        <a:p>
          <a:endParaRPr kumimoji="1" lang="ja-JP" altLang="en-US"/>
        </a:p>
      </dgm:t>
    </dgm:pt>
    <dgm:pt modelId="{51C41A6E-2880-463D-A1C9-6A8F788F9A41}" type="pres">
      <dgm:prSet presAssocID="{1336A2CF-4B5A-4F31-B745-565226A0F09B}" presName="node" presStyleLbl="node1" presStyleIdx="0" presStyleCnt="8">
        <dgm:presLayoutVars>
          <dgm:bulletEnabled val="1"/>
        </dgm:presLayoutVars>
      </dgm:prSet>
      <dgm:spPr/>
      <dgm:t>
        <a:bodyPr/>
        <a:lstStyle/>
        <a:p>
          <a:endParaRPr kumimoji="1" lang="ja-JP" altLang="en-US"/>
        </a:p>
      </dgm:t>
    </dgm:pt>
    <dgm:pt modelId="{EA903D4F-9CD3-4461-93BA-E0B907729473}" type="pres">
      <dgm:prSet presAssocID="{D5C0479B-F653-46D7-8860-1A50D0AEDDAC}" presName="sibTrans" presStyleLbl="sibTrans1D1" presStyleIdx="0" presStyleCnt="7"/>
      <dgm:spPr/>
      <dgm:t>
        <a:bodyPr/>
        <a:lstStyle/>
        <a:p>
          <a:endParaRPr kumimoji="1" lang="ja-JP" altLang="en-US"/>
        </a:p>
      </dgm:t>
    </dgm:pt>
    <dgm:pt modelId="{5AB73FBD-2A22-485D-9A60-D6DB741C1B55}" type="pres">
      <dgm:prSet presAssocID="{D5C0479B-F653-46D7-8860-1A50D0AEDDAC}" presName="connectorText" presStyleLbl="sibTrans1D1" presStyleIdx="0" presStyleCnt="7"/>
      <dgm:spPr/>
      <dgm:t>
        <a:bodyPr/>
        <a:lstStyle/>
        <a:p>
          <a:endParaRPr kumimoji="1" lang="ja-JP" altLang="en-US"/>
        </a:p>
      </dgm:t>
    </dgm:pt>
    <dgm:pt modelId="{2BDC8617-D80B-4F5E-BE47-814D04D73E09}" type="pres">
      <dgm:prSet presAssocID="{4E59D527-6DB3-408B-AA9F-F428421075E7}" presName="node" presStyleLbl="node1" presStyleIdx="1" presStyleCnt="8">
        <dgm:presLayoutVars>
          <dgm:bulletEnabled val="1"/>
        </dgm:presLayoutVars>
      </dgm:prSet>
      <dgm:spPr/>
      <dgm:t>
        <a:bodyPr/>
        <a:lstStyle/>
        <a:p>
          <a:endParaRPr kumimoji="1" lang="ja-JP" altLang="en-US"/>
        </a:p>
      </dgm:t>
    </dgm:pt>
    <dgm:pt modelId="{B4DD16F7-2AE4-4CE7-B7E3-4A5516C6920F}" type="pres">
      <dgm:prSet presAssocID="{C48783F4-C846-4CA9-940B-D09C17C521B3}" presName="sibTrans" presStyleLbl="sibTrans1D1" presStyleIdx="1" presStyleCnt="7"/>
      <dgm:spPr/>
      <dgm:t>
        <a:bodyPr/>
        <a:lstStyle/>
        <a:p>
          <a:endParaRPr kumimoji="1" lang="ja-JP" altLang="en-US"/>
        </a:p>
      </dgm:t>
    </dgm:pt>
    <dgm:pt modelId="{8F23E2EF-ACE0-4FB4-A6EA-73AAE81F6DA5}" type="pres">
      <dgm:prSet presAssocID="{C48783F4-C846-4CA9-940B-D09C17C521B3}" presName="connectorText" presStyleLbl="sibTrans1D1" presStyleIdx="1" presStyleCnt="7"/>
      <dgm:spPr/>
      <dgm:t>
        <a:bodyPr/>
        <a:lstStyle/>
        <a:p>
          <a:endParaRPr kumimoji="1" lang="ja-JP" altLang="en-US"/>
        </a:p>
      </dgm:t>
    </dgm:pt>
    <dgm:pt modelId="{BE420F85-6600-48F8-8A3B-567CE5856220}" type="pres">
      <dgm:prSet presAssocID="{45A7A9F8-5E11-4DB7-8344-DEB53284661E}" presName="node" presStyleLbl="node1" presStyleIdx="2" presStyleCnt="8">
        <dgm:presLayoutVars>
          <dgm:bulletEnabled val="1"/>
        </dgm:presLayoutVars>
      </dgm:prSet>
      <dgm:spPr/>
      <dgm:t>
        <a:bodyPr/>
        <a:lstStyle/>
        <a:p>
          <a:endParaRPr kumimoji="1" lang="ja-JP" altLang="en-US"/>
        </a:p>
      </dgm:t>
    </dgm:pt>
    <dgm:pt modelId="{26E4E72D-5ABC-4AA3-A829-93E017C020B3}" type="pres">
      <dgm:prSet presAssocID="{09FD25D7-007E-4499-9A31-7D3BC8CBA88E}" presName="sibTrans" presStyleLbl="sibTrans1D1" presStyleIdx="2" presStyleCnt="7"/>
      <dgm:spPr/>
      <dgm:t>
        <a:bodyPr/>
        <a:lstStyle/>
        <a:p>
          <a:endParaRPr kumimoji="1" lang="ja-JP" altLang="en-US"/>
        </a:p>
      </dgm:t>
    </dgm:pt>
    <dgm:pt modelId="{1767F8B1-AA54-4248-A349-014A29AB56A3}" type="pres">
      <dgm:prSet presAssocID="{09FD25D7-007E-4499-9A31-7D3BC8CBA88E}" presName="connectorText" presStyleLbl="sibTrans1D1" presStyleIdx="2" presStyleCnt="7"/>
      <dgm:spPr/>
      <dgm:t>
        <a:bodyPr/>
        <a:lstStyle/>
        <a:p>
          <a:endParaRPr kumimoji="1" lang="ja-JP" altLang="en-US"/>
        </a:p>
      </dgm:t>
    </dgm:pt>
    <dgm:pt modelId="{8319BDF7-EEB7-4AAE-B733-06AE804E9499}" type="pres">
      <dgm:prSet presAssocID="{E867E8A1-722B-4509-BF37-4869AB20D1D5}" presName="node" presStyleLbl="node1" presStyleIdx="3" presStyleCnt="8">
        <dgm:presLayoutVars>
          <dgm:bulletEnabled val="1"/>
        </dgm:presLayoutVars>
      </dgm:prSet>
      <dgm:spPr/>
      <dgm:t>
        <a:bodyPr/>
        <a:lstStyle/>
        <a:p>
          <a:endParaRPr kumimoji="1" lang="ja-JP" altLang="en-US"/>
        </a:p>
      </dgm:t>
    </dgm:pt>
    <dgm:pt modelId="{2AEF49D0-A68D-4880-BFE7-00A9D4E1613A}" type="pres">
      <dgm:prSet presAssocID="{DC3AF9AB-4BC1-4807-B89F-91852ACC6673}" presName="sibTrans" presStyleLbl="sibTrans1D1" presStyleIdx="3" presStyleCnt="7"/>
      <dgm:spPr/>
      <dgm:t>
        <a:bodyPr/>
        <a:lstStyle/>
        <a:p>
          <a:endParaRPr kumimoji="1" lang="ja-JP" altLang="en-US"/>
        </a:p>
      </dgm:t>
    </dgm:pt>
    <dgm:pt modelId="{5B636697-F4FA-44FC-B23A-95F4FE31548F}" type="pres">
      <dgm:prSet presAssocID="{DC3AF9AB-4BC1-4807-B89F-91852ACC6673}" presName="connectorText" presStyleLbl="sibTrans1D1" presStyleIdx="3" presStyleCnt="7"/>
      <dgm:spPr/>
      <dgm:t>
        <a:bodyPr/>
        <a:lstStyle/>
        <a:p>
          <a:endParaRPr kumimoji="1" lang="ja-JP" altLang="en-US"/>
        </a:p>
      </dgm:t>
    </dgm:pt>
    <dgm:pt modelId="{7F18461C-6437-4CC0-8F74-8B16EE29B151}" type="pres">
      <dgm:prSet presAssocID="{2BF58BFA-3F10-451E-9A00-FFAE9DDD5221}" presName="node" presStyleLbl="node1" presStyleIdx="4" presStyleCnt="8">
        <dgm:presLayoutVars>
          <dgm:bulletEnabled val="1"/>
        </dgm:presLayoutVars>
      </dgm:prSet>
      <dgm:spPr/>
      <dgm:t>
        <a:bodyPr/>
        <a:lstStyle/>
        <a:p>
          <a:endParaRPr kumimoji="1" lang="ja-JP" altLang="en-US"/>
        </a:p>
      </dgm:t>
    </dgm:pt>
    <dgm:pt modelId="{4BAD83BC-E0B7-4DE3-A09C-D0E38AE82B40}" type="pres">
      <dgm:prSet presAssocID="{18AE914D-2225-4C11-9B25-ACF80838C8B9}" presName="sibTrans" presStyleLbl="sibTrans1D1" presStyleIdx="4" presStyleCnt="7"/>
      <dgm:spPr/>
      <dgm:t>
        <a:bodyPr/>
        <a:lstStyle/>
        <a:p>
          <a:endParaRPr kumimoji="1" lang="ja-JP" altLang="en-US"/>
        </a:p>
      </dgm:t>
    </dgm:pt>
    <dgm:pt modelId="{8219C532-372B-4AF8-8B5D-9891905F0284}" type="pres">
      <dgm:prSet presAssocID="{18AE914D-2225-4C11-9B25-ACF80838C8B9}" presName="connectorText" presStyleLbl="sibTrans1D1" presStyleIdx="4" presStyleCnt="7"/>
      <dgm:spPr/>
      <dgm:t>
        <a:bodyPr/>
        <a:lstStyle/>
        <a:p>
          <a:endParaRPr kumimoji="1" lang="ja-JP" altLang="en-US"/>
        </a:p>
      </dgm:t>
    </dgm:pt>
    <dgm:pt modelId="{6F4A605F-0D46-473A-A47E-17B56B5DB5A2}" type="pres">
      <dgm:prSet presAssocID="{20E3760B-33DD-49FA-A6AE-7C32C7622A6B}" presName="node" presStyleLbl="node1" presStyleIdx="5" presStyleCnt="8">
        <dgm:presLayoutVars>
          <dgm:bulletEnabled val="1"/>
        </dgm:presLayoutVars>
      </dgm:prSet>
      <dgm:spPr/>
      <dgm:t>
        <a:bodyPr/>
        <a:lstStyle/>
        <a:p>
          <a:endParaRPr kumimoji="1" lang="ja-JP" altLang="en-US"/>
        </a:p>
      </dgm:t>
    </dgm:pt>
    <dgm:pt modelId="{09209503-1193-4667-88B6-CD9EF7CE95D6}" type="pres">
      <dgm:prSet presAssocID="{37C2064A-F858-4B2B-94FF-2B4B9490DC9B}" presName="sibTrans" presStyleLbl="sibTrans1D1" presStyleIdx="5" presStyleCnt="7"/>
      <dgm:spPr/>
      <dgm:t>
        <a:bodyPr/>
        <a:lstStyle/>
        <a:p>
          <a:endParaRPr kumimoji="1" lang="ja-JP" altLang="en-US"/>
        </a:p>
      </dgm:t>
    </dgm:pt>
    <dgm:pt modelId="{140B1EEA-1A1B-4930-9C06-8259ACA14DF8}" type="pres">
      <dgm:prSet presAssocID="{37C2064A-F858-4B2B-94FF-2B4B9490DC9B}" presName="connectorText" presStyleLbl="sibTrans1D1" presStyleIdx="5" presStyleCnt="7"/>
      <dgm:spPr/>
      <dgm:t>
        <a:bodyPr/>
        <a:lstStyle/>
        <a:p>
          <a:endParaRPr kumimoji="1" lang="ja-JP" altLang="en-US"/>
        </a:p>
      </dgm:t>
    </dgm:pt>
    <dgm:pt modelId="{C6CFA947-6278-4C8E-B4F2-709251E89DBC}" type="pres">
      <dgm:prSet presAssocID="{2C46A332-0D09-45F1-B7BA-6466D8F8788B}" presName="node" presStyleLbl="node1" presStyleIdx="6" presStyleCnt="8">
        <dgm:presLayoutVars>
          <dgm:bulletEnabled val="1"/>
        </dgm:presLayoutVars>
      </dgm:prSet>
      <dgm:spPr/>
      <dgm:t>
        <a:bodyPr/>
        <a:lstStyle/>
        <a:p>
          <a:endParaRPr kumimoji="1" lang="ja-JP" altLang="en-US"/>
        </a:p>
      </dgm:t>
    </dgm:pt>
    <dgm:pt modelId="{E678343A-A876-4E7C-8A68-A21D3546C2BE}" type="pres">
      <dgm:prSet presAssocID="{EDA157C5-B4CA-4C30-B2DE-A89FE1ADCA05}" presName="sibTrans" presStyleLbl="sibTrans1D1" presStyleIdx="6" presStyleCnt="7"/>
      <dgm:spPr/>
      <dgm:t>
        <a:bodyPr/>
        <a:lstStyle/>
        <a:p>
          <a:endParaRPr kumimoji="1" lang="ja-JP" altLang="en-US"/>
        </a:p>
      </dgm:t>
    </dgm:pt>
    <dgm:pt modelId="{DE472C71-3D34-4CC9-AE29-EAB403BD0611}" type="pres">
      <dgm:prSet presAssocID="{EDA157C5-B4CA-4C30-B2DE-A89FE1ADCA05}" presName="connectorText" presStyleLbl="sibTrans1D1" presStyleIdx="6" presStyleCnt="7"/>
      <dgm:spPr/>
      <dgm:t>
        <a:bodyPr/>
        <a:lstStyle/>
        <a:p>
          <a:endParaRPr kumimoji="1" lang="ja-JP" altLang="en-US"/>
        </a:p>
      </dgm:t>
    </dgm:pt>
    <dgm:pt modelId="{2C574F3E-6F23-46D8-A495-F458ADDFC9DF}" type="pres">
      <dgm:prSet presAssocID="{2B98C564-8EF7-4C16-8254-129DE4B2EC26}" presName="node" presStyleLbl="node1" presStyleIdx="7" presStyleCnt="8">
        <dgm:presLayoutVars>
          <dgm:bulletEnabled val="1"/>
        </dgm:presLayoutVars>
      </dgm:prSet>
      <dgm:spPr/>
      <dgm:t>
        <a:bodyPr/>
        <a:lstStyle/>
        <a:p>
          <a:endParaRPr kumimoji="1" lang="ja-JP" altLang="en-US"/>
        </a:p>
      </dgm:t>
    </dgm:pt>
  </dgm:ptLst>
  <dgm:cxnLst>
    <dgm:cxn modelId="{3EFF9231-137F-403E-A86A-2BC3BA437F1C}" srcId="{98FDF9EE-4F2F-4986-A7B8-1D076BDF7BC8}" destId="{4E59D527-6DB3-408B-AA9F-F428421075E7}" srcOrd="1" destOrd="0" parTransId="{62D6CE1B-AEE3-4009-AA1D-67905C900652}" sibTransId="{C48783F4-C846-4CA9-940B-D09C17C521B3}"/>
    <dgm:cxn modelId="{783B4A95-829B-4F2A-981E-A28933AE4380}" type="presOf" srcId="{4E59D527-6DB3-408B-AA9F-F428421075E7}" destId="{2BDC8617-D80B-4F5E-BE47-814D04D73E09}" srcOrd="0" destOrd="0" presId="urn:microsoft.com/office/officeart/2005/8/layout/bProcess3"/>
    <dgm:cxn modelId="{70979956-5976-45B2-9707-8291DBF129B9}" type="presOf" srcId="{1336A2CF-4B5A-4F31-B745-565226A0F09B}" destId="{51C41A6E-2880-463D-A1C9-6A8F788F9A41}" srcOrd="0" destOrd="0" presId="urn:microsoft.com/office/officeart/2005/8/layout/bProcess3"/>
    <dgm:cxn modelId="{D67095BA-DC6E-4115-917D-B754CBC727A8}" type="presOf" srcId="{C48783F4-C846-4CA9-940B-D09C17C521B3}" destId="{B4DD16F7-2AE4-4CE7-B7E3-4A5516C6920F}" srcOrd="0" destOrd="0" presId="urn:microsoft.com/office/officeart/2005/8/layout/bProcess3"/>
    <dgm:cxn modelId="{2B3D1598-EE8C-4FC9-A699-70F6F45D0A03}" srcId="{98FDF9EE-4F2F-4986-A7B8-1D076BDF7BC8}" destId="{2BF58BFA-3F10-451E-9A00-FFAE9DDD5221}" srcOrd="4" destOrd="0" parTransId="{AEE7F1A5-3AD0-48F3-AC5D-4B9C195B831F}" sibTransId="{18AE914D-2225-4C11-9B25-ACF80838C8B9}"/>
    <dgm:cxn modelId="{81A3128F-D988-435D-86F3-6480C7306235}" type="presOf" srcId="{E867E8A1-722B-4509-BF37-4869AB20D1D5}" destId="{8319BDF7-EEB7-4AAE-B733-06AE804E9499}" srcOrd="0" destOrd="0" presId="urn:microsoft.com/office/officeart/2005/8/layout/bProcess3"/>
    <dgm:cxn modelId="{7EB41C0F-CDE8-4049-95AE-8D978C5CE1CA}" type="presOf" srcId="{D5C0479B-F653-46D7-8860-1A50D0AEDDAC}" destId="{EA903D4F-9CD3-4461-93BA-E0B907729473}" srcOrd="0" destOrd="0" presId="urn:microsoft.com/office/officeart/2005/8/layout/bProcess3"/>
    <dgm:cxn modelId="{38DC6D7A-0036-4207-9CE6-4F9627DE381C}" type="presOf" srcId="{D5C0479B-F653-46D7-8860-1A50D0AEDDAC}" destId="{5AB73FBD-2A22-485D-9A60-D6DB741C1B55}" srcOrd="1" destOrd="0" presId="urn:microsoft.com/office/officeart/2005/8/layout/bProcess3"/>
    <dgm:cxn modelId="{1679F24A-D9ED-442B-94C6-91C9BA053129}" type="presOf" srcId="{2B98C564-8EF7-4C16-8254-129DE4B2EC26}" destId="{2C574F3E-6F23-46D8-A495-F458ADDFC9DF}" srcOrd="0" destOrd="0" presId="urn:microsoft.com/office/officeart/2005/8/layout/bProcess3"/>
    <dgm:cxn modelId="{2BD95DE0-FB8B-43B1-8D7E-766327AFCC63}" type="presOf" srcId="{2BF58BFA-3F10-451E-9A00-FFAE9DDD5221}" destId="{7F18461C-6437-4CC0-8F74-8B16EE29B151}" srcOrd="0" destOrd="0" presId="urn:microsoft.com/office/officeart/2005/8/layout/bProcess3"/>
    <dgm:cxn modelId="{B963F89C-C950-4EDD-BA68-A42DCB9E4293}" type="presOf" srcId="{09FD25D7-007E-4499-9A31-7D3BC8CBA88E}" destId="{26E4E72D-5ABC-4AA3-A829-93E017C020B3}" srcOrd="0" destOrd="0" presId="urn:microsoft.com/office/officeart/2005/8/layout/bProcess3"/>
    <dgm:cxn modelId="{5974A42D-5F53-4FE5-939B-FD0903C13AC8}" type="presOf" srcId="{37C2064A-F858-4B2B-94FF-2B4B9490DC9B}" destId="{09209503-1193-4667-88B6-CD9EF7CE95D6}" srcOrd="0" destOrd="0" presId="urn:microsoft.com/office/officeart/2005/8/layout/bProcess3"/>
    <dgm:cxn modelId="{F5CE47B8-1530-4F26-8E7D-D900636BC545}" type="presOf" srcId="{45A7A9F8-5E11-4DB7-8344-DEB53284661E}" destId="{BE420F85-6600-48F8-8A3B-567CE5856220}" srcOrd="0" destOrd="0" presId="urn:microsoft.com/office/officeart/2005/8/layout/bProcess3"/>
    <dgm:cxn modelId="{5FD74DFB-78C4-4189-89FA-5792F2CD8218}" type="presOf" srcId="{09FD25D7-007E-4499-9A31-7D3BC8CBA88E}" destId="{1767F8B1-AA54-4248-A349-014A29AB56A3}" srcOrd="1" destOrd="0" presId="urn:microsoft.com/office/officeart/2005/8/layout/bProcess3"/>
    <dgm:cxn modelId="{7C9A293B-2079-4E27-BAE8-36E8704F7F7F}" type="presOf" srcId="{18AE914D-2225-4C11-9B25-ACF80838C8B9}" destId="{8219C532-372B-4AF8-8B5D-9891905F0284}" srcOrd="1" destOrd="0" presId="urn:microsoft.com/office/officeart/2005/8/layout/bProcess3"/>
    <dgm:cxn modelId="{D400CFAD-7445-435A-AEF8-C1440E462644}" type="presOf" srcId="{2C46A332-0D09-45F1-B7BA-6466D8F8788B}" destId="{C6CFA947-6278-4C8E-B4F2-709251E89DBC}" srcOrd="0" destOrd="0" presId="urn:microsoft.com/office/officeart/2005/8/layout/bProcess3"/>
    <dgm:cxn modelId="{48CFF569-F0A9-4053-9E00-E2AB0E8BBCC1}" type="presOf" srcId="{18AE914D-2225-4C11-9B25-ACF80838C8B9}" destId="{4BAD83BC-E0B7-4DE3-A09C-D0E38AE82B40}" srcOrd="0" destOrd="0" presId="urn:microsoft.com/office/officeart/2005/8/layout/bProcess3"/>
    <dgm:cxn modelId="{575AFA24-A670-4FEE-8D1E-DDBF5122D4BC}" type="presOf" srcId="{EDA157C5-B4CA-4C30-B2DE-A89FE1ADCA05}" destId="{DE472C71-3D34-4CC9-AE29-EAB403BD0611}" srcOrd="1" destOrd="0" presId="urn:microsoft.com/office/officeart/2005/8/layout/bProcess3"/>
    <dgm:cxn modelId="{CA86B11B-D42F-4BAE-9663-F63821C3C3B7}" type="presOf" srcId="{DC3AF9AB-4BC1-4807-B89F-91852ACC6673}" destId="{2AEF49D0-A68D-4880-BFE7-00A9D4E1613A}" srcOrd="0" destOrd="0" presId="urn:microsoft.com/office/officeart/2005/8/layout/bProcess3"/>
    <dgm:cxn modelId="{0ED0F263-2DA0-4AF5-B1CD-51D12E22EFB5}" type="presOf" srcId="{20E3760B-33DD-49FA-A6AE-7C32C7622A6B}" destId="{6F4A605F-0D46-473A-A47E-17B56B5DB5A2}" srcOrd="0" destOrd="0" presId="urn:microsoft.com/office/officeart/2005/8/layout/bProcess3"/>
    <dgm:cxn modelId="{CD49E90F-CCA2-4C9B-BC7F-86E6BEC160C8}" type="presOf" srcId="{EDA157C5-B4CA-4C30-B2DE-A89FE1ADCA05}" destId="{E678343A-A876-4E7C-8A68-A21D3546C2BE}" srcOrd="0" destOrd="0" presId="urn:microsoft.com/office/officeart/2005/8/layout/bProcess3"/>
    <dgm:cxn modelId="{30162443-9169-4794-83FD-A5104D4BB649}" srcId="{98FDF9EE-4F2F-4986-A7B8-1D076BDF7BC8}" destId="{45A7A9F8-5E11-4DB7-8344-DEB53284661E}" srcOrd="2" destOrd="0" parTransId="{95FAF330-2292-4BEE-A3C9-E7CABABBF276}" sibTransId="{09FD25D7-007E-4499-9A31-7D3BC8CBA88E}"/>
    <dgm:cxn modelId="{71503F92-2F50-4129-8C4B-904CA2A46E06}" type="presOf" srcId="{B40714C4-1CAA-434E-9740-5BFCF05D0423}" destId="{2C574F3E-6F23-46D8-A495-F458ADDFC9DF}" srcOrd="0" destOrd="1" presId="urn:microsoft.com/office/officeart/2005/8/layout/bProcess3"/>
    <dgm:cxn modelId="{53C92146-E20D-40CF-BE6F-184041F2476C}" srcId="{98FDF9EE-4F2F-4986-A7B8-1D076BDF7BC8}" destId="{2C46A332-0D09-45F1-B7BA-6466D8F8788B}" srcOrd="6" destOrd="0" parTransId="{1E0FCD00-2246-4641-8933-225D11D7EA05}" sibTransId="{EDA157C5-B4CA-4C30-B2DE-A89FE1ADCA05}"/>
    <dgm:cxn modelId="{01E42867-8557-447D-BB95-BBCC806DF708}" type="presOf" srcId="{DC3AF9AB-4BC1-4807-B89F-91852ACC6673}" destId="{5B636697-F4FA-44FC-B23A-95F4FE31548F}" srcOrd="1" destOrd="0" presId="urn:microsoft.com/office/officeart/2005/8/layout/bProcess3"/>
    <dgm:cxn modelId="{CE339076-E2B8-4809-89C1-5ED04816C76A}" srcId="{4E59D527-6DB3-408B-AA9F-F428421075E7}" destId="{EEE8EC9D-72DF-44D5-ABF6-7365163287EC}" srcOrd="0" destOrd="0" parTransId="{65019D89-29CE-4AA7-B8EC-F6CCF69ADF99}" sibTransId="{8205A36C-05CB-4F21-B996-AE3CB4ADBF35}"/>
    <dgm:cxn modelId="{0E93FC90-C51D-4B12-8E1A-ABD82207568A}" srcId="{98FDF9EE-4F2F-4986-A7B8-1D076BDF7BC8}" destId="{2B98C564-8EF7-4C16-8254-129DE4B2EC26}" srcOrd="7" destOrd="0" parTransId="{1053986D-C44D-46B0-8C7C-9D988C75850D}" sibTransId="{E545EE39-E6B5-4BD0-9D6E-DD94FCAD5CEF}"/>
    <dgm:cxn modelId="{7B11F4F6-E276-4E16-B0E3-DF518ECED4F0}" srcId="{98FDF9EE-4F2F-4986-A7B8-1D076BDF7BC8}" destId="{1336A2CF-4B5A-4F31-B745-565226A0F09B}" srcOrd="0" destOrd="0" parTransId="{D594236F-576F-4AFF-9F4B-F7AB2738667A}" sibTransId="{D5C0479B-F653-46D7-8860-1A50D0AEDDAC}"/>
    <dgm:cxn modelId="{EDB9A17F-45BC-4B7D-A243-023F8FE5A08F}" srcId="{2B98C564-8EF7-4C16-8254-129DE4B2EC26}" destId="{B40714C4-1CAA-434E-9740-5BFCF05D0423}" srcOrd="0" destOrd="0" parTransId="{05486C53-51E5-4955-B1BE-229356AEDFDC}" sibTransId="{96EB0B6E-9956-4FA6-852D-332A7E51FD25}"/>
    <dgm:cxn modelId="{6B849585-7C34-4871-8BD5-8080C4CBB715}" type="presOf" srcId="{37C2064A-F858-4B2B-94FF-2B4B9490DC9B}" destId="{140B1EEA-1A1B-4930-9C06-8259ACA14DF8}" srcOrd="1" destOrd="0" presId="urn:microsoft.com/office/officeart/2005/8/layout/bProcess3"/>
    <dgm:cxn modelId="{D88D4AEA-3F20-495A-9E3B-4B2FF6DFE534}" type="presOf" srcId="{9EEABECA-A913-4678-B5D1-E8430AC0CF52}" destId="{51C41A6E-2880-463D-A1C9-6A8F788F9A41}" srcOrd="0" destOrd="1" presId="urn:microsoft.com/office/officeart/2005/8/layout/bProcess3"/>
    <dgm:cxn modelId="{74E23458-E16D-4F00-98F8-7412A6EFEDF0}" type="presOf" srcId="{EEE8EC9D-72DF-44D5-ABF6-7365163287EC}" destId="{2BDC8617-D80B-4F5E-BE47-814D04D73E09}" srcOrd="0" destOrd="1" presId="urn:microsoft.com/office/officeart/2005/8/layout/bProcess3"/>
    <dgm:cxn modelId="{CE01D307-797A-4A7E-AE8A-DC4B11D25971}" srcId="{98FDF9EE-4F2F-4986-A7B8-1D076BDF7BC8}" destId="{E867E8A1-722B-4509-BF37-4869AB20D1D5}" srcOrd="3" destOrd="0" parTransId="{283F3A43-4466-4153-AEAA-C5B968A05F1B}" sibTransId="{DC3AF9AB-4BC1-4807-B89F-91852ACC6673}"/>
    <dgm:cxn modelId="{24A575B0-5C83-4942-9224-43F8E6F10542}" type="presOf" srcId="{C48783F4-C846-4CA9-940B-D09C17C521B3}" destId="{8F23E2EF-ACE0-4FB4-A6EA-73AAE81F6DA5}" srcOrd="1" destOrd="0" presId="urn:microsoft.com/office/officeart/2005/8/layout/bProcess3"/>
    <dgm:cxn modelId="{8958E379-A1BD-4C4F-AB84-8FD4118E4426}" type="presOf" srcId="{98FDF9EE-4F2F-4986-A7B8-1D076BDF7BC8}" destId="{159638AE-7A27-454B-8223-C3F343DBB7B0}" srcOrd="0" destOrd="0" presId="urn:microsoft.com/office/officeart/2005/8/layout/bProcess3"/>
    <dgm:cxn modelId="{BDD465BF-2A03-4A43-A91E-E6F6F3800313}" srcId="{1336A2CF-4B5A-4F31-B745-565226A0F09B}" destId="{9EEABECA-A913-4678-B5D1-E8430AC0CF52}" srcOrd="0" destOrd="0" parTransId="{F18F3773-F4FC-4B17-B7AD-597BA77B5E0D}" sibTransId="{E6B1F516-4758-4BF1-9BBB-47EEC446824F}"/>
    <dgm:cxn modelId="{7B97189E-0EA2-40D3-AF03-2BB8C737E243}" srcId="{98FDF9EE-4F2F-4986-A7B8-1D076BDF7BC8}" destId="{20E3760B-33DD-49FA-A6AE-7C32C7622A6B}" srcOrd="5" destOrd="0" parTransId="{AA2A71A4-54BF-4237-A2FF-E32EEF3602A9}" sibTransId="{37C2064A-F858-4B2B-94FF-2B4B9490DC9B}"/>
    <dgm:cxn modelId="{492DDC0B-5427-4290-9C37-E57F6A8B893F}" type="presParOf" srcId="{159638AE-7A27-454B-8223-C3F343DBB7B0}" destId="{51C41A6E-2880-463D-A1C9-6A8F788F9A41}" srcOrd="0" destOrd="0" presId="urn:microsoft.com/office/officeart/2005/8/layout/bProcess3"/>
    <dgm:cxn modelId="{37470B0F-ECA8-4B6C-A593-4B63687E0492}" type="presParOf" srcId="{159638AE-7A27-454B-8223-C3F343DBB7B0}" destId="{EA903D4F-9CD3-4461-93BA-E0B907729473}" srcOrd="1" destOrd="0" presId="urn:microsoft.com/office/officeart/2005/8/layout/bProcess3"/>
    <dgm:cxn modelId="{EE91BFF6-F37B-4551-B3E9-A7B0A5949614}" type="presParOf" srcId="{EA903D4F-9CD3-4461-93BA-E0B907729473}" destId="{5AB73FBD-2A22-485D-9A60-D6DB741C1B55}" srcOrd="0" destOrd="0" presId="urn:microsoft.com/office/officeart/2005/8/layout/bProcess3"/>
    <dgm:cxn modelId="{79C849CF-1EB0-45A9-835A-D8FBDCA8B914}" type="presParOf" srcId="{159638AE-7A27-454B-8223-C3F343DBB7B0}" destId="{2BDC8617-D80B-4F5E-BE47-814D04D73E09}" srcOrd="2" destOrd="0" presId="urn:microsoft.com/office/officeart/2005/8/layout/bProcess3"/>
    <dgm:cxn modelId="{49C18C64-CF0D-4F12-A1F7-1AB78A8FB228}" type="presParOf" srcId="{159638AE-7A27-454B-8223-C3F343DBB7B0}" destId="{B4DD16F7-2AE4-4CE7-B7E3-4A5516C6920F}" srcOrd="3" destOrd="0" presId="urn:microsoft.com/office/officeart/2005/8/layout/bProcess3"/>
    <dgm:cxn modelId="{098BEE9D-E4C5-493B-A8BE-F410927980C2}" type="presParOf" srcId="{B4DD16F7-2AE4-4CE7-B7E3-4A5516C6920F}" destId="{8F23E2EF-ACE0-4FB4-A6EA-73AAE81F6DA5}" srcOrd="0" destOrd="0" presId="urn:microsoft.com/office/officeart/2005/8/layout/bProcess3"/>
    <dgm:cxn modelId="{A149CD58-0CDD-49CA-AE64-CB9E86F2C0FD}" type="presParOf" srcId="{159638AE-7A27-454B-8223-C3F343DBB7B0}" destId="{BE420F85-6600-48F8-8A3B-567CE5856220}" srcOrd="4" destOrd="0" presId="urn:microsoft.com/office/officeart/2005/8/layout/bProcess3"/>
    <dgm:cxn modelId="{474B982A-7F44-4811-BF88-E005A0EB2AC1}" type="presParOf" srcId="{159638AE-7A27-454B-8223-C3F343DBB7B0}" destId="{26E4E72D-5ABC-4AA3-A829-93E017C020B3}" srcOrd="5" destOrd="0" presId="urn:microsoft.com/office/officeart/2005/8/layout/bProcess3"/>
    <dgm:cxn modelId="{D38FADF6-8C4A-4B72-B451-206773D36DDC}" type="presParOf" srcId="{26E4E72D-5ABC-4AA3-A829-93E017C020B3}" destId="{1767F8B1-AA54-4248-A349-014A29AB56A3}" srcOrd="0" destOrd="0" presId="urn:microsoft.com/office/officeart/2005/8/layout/bProcess3"/>
    <dgm:cxn modelId="{B9FD00C7-81F8-4DED-8736-FF8DE6C2EF6F}" type="presParOf" srcId="{159638AE-7A27-454B-8223-C3F343DBB7B0}" destId="{8319BDF7-EEB7-4AAE-B733-06AE804E9499}" srcOrd="6" destOrd="0" presId="urn:microsoft.com/office/officeart/2005/8/layout/bProcess3"/>
    <dgm:cxn modelId="{4CAF9F6B-DB3D-44F0-B9A1-943791E61E75}" type="presParOf" srcId="{159638AE-7A27-454B-8223-C3F343DBB7B0}" destId="{2AEF49D0-A68D-4880-BFE7-00A9D4E1613A}" srcOrd="7" destOrd="0" presId="urn:microsoft.com/office/officeart/2005/8/layout/bProcess3"/>
    <dgm:cxn modelId="{E3CE30A4-D6C8-4FB8-AE5D-2728EDE7A7EA}" type="presParOf" srcId="{2AEF49D0-A68D-4880-BFE7-00A9D4E1613A}" destId="{5B636697-F4FA-44FC-B23A-95F4FE31548F}" srcOrd="0" destOrd="0" presId="urn:microsoft.com/office/officeart/2005/8/layout/bProcess3"/>
    <dgm:cxn modelId="{715FA225-5E91-4DA3-95D3-3E728C8695FA}" type="presParOf" srcId="{159638AE-7A27-454B-8223-C3F343DBB7B0}" destId="{7F18461C-6437-4CC0-8F74-8B16EE29B151}" srcOrd="8" destOrd="0" presId="urn:microsoft.com/office/officeart/2005/8/layout/bProcess3"/>
    <dgm:cxn modelId="{CE7AC1AC-B7CD-4768-9D6A-7C0F4B687E6D}" type="presParOf" srcId="{159638AE-7A27-454B-8223-C3F343DBB7B0}" destId="{4BAD83BC-E0B7-4DE3-A09C-D0E38AE82B40}" srcOrd="9" destOrd="0" presId="urn:microsoft.com/office/officeart/2005/8/layout/bProcess3"/>
    <dgm:cxn modelId="{B8BF1CB8-5E2F-462C-80D1-2538844ABA3B}" type="presParOf" srcId="{4BAD83BC-E0B7-4DE3-A09C-D0E38AE82B40}" destId="{8219C532-372B-4AF8-8B5D-9891905F0284}" srcOrd="0" destOrd="0" presId="urn:microsoft.com/office/officeart/2005/8/layout/bProcess3"/>
    <dgm:cxn modelId="{B9D20A96-2C4A-483C-8088-3F0A3434C233}" type="presParOf" srcId="{159638AE-7A27-454B-8223-C3F343DBB7B0}" destId="{6F4A605F-0D46-473A-A47E-17B56B5DB5A2}" srcOrd="10" destOrd="0" presId="urn:microsoft.com/office/officeart/2005/8/layout/bProcess3"/>
    <dgm:cxn modelId="{F4BDB5A9-3D31-495E-A704-90B121FC499A}" type="presParOf" srcId="{159638AE-7A27-454B-8223-C3F343DBB7B0}" destId="{09209503-1193-4667-88B6-CD9EF7CE95D6}" srcOrd="11" destOrd="0" presId="urn:microsoft.com/office/officeart/2005/8/layout/bProcess3"/>
    <dgm:cxn modelId="{BBD9CCF6-E186-4579-A6E9-021C2C26BB36}" type="presParOf" srcId="{09209503-1193-4667-88B6-CD9EF7CE95D6}" destId="{140B1EEA-1A1B-4930-9C06-8259ACA14DF8}" srcOrd="0" destOrd="0" presId="urn:microsoft.com/office/officeart/2005/8/layout/bProcess3"/>
    <dgm:cxn modelId="{09AC40ED-026C-4945-AA77-52E98157680B}" type="presParOf" srcId="{159638AE-7A27-454B-8223-C3F343DBB7B0}" destId="{C6CFA947-6278-4C8E-B4F2-709251E89DBC}" srcOrd="12" destOrd="0" presId="urn:microsoft.com/office/officeart/2005/8/layout/bProcess3"/>
    <dgm:cxn modelId="{19A8135E-0EF0-44DE-AC47-38EC5B7FB91F}" type="presParOf" srcId="{159638AE-7A27-454B-8223-C3F343DBB7B0}" destId="{E678343A-A876-4E7C-8A68-A21D3546C2BE}" srcOrd="13" destOrd="0" presId="urn:microsoft.com/office/officeart/2005/8/layout/bProcess3"/>
    <dgm:cxn modelId="{FF924422-9563-4A63-9471-B2B68F7FD876}" type="presParOf" srcId="{E678343A-A876-4E7C-8A68-A21D3546C2BE}" destId="{DE472C71-3D34-4CC9-AE29-EAB403BD0611}" srcOrd="0" destOrd="0" presId="urn:microsoft.com/office/officeart/2005/8/layout/bProcess3"/>
    <dgm:cxn modelId="{4C022E65-E5B6-4274-A880-2627EDE67CAE}" type="presParOf" srcId="{159638AE-7A27-454B-8223-C3F343DBB7B0}" destId="{2C574F3E-6F23-46D8-A495-F458ADDFC9D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03D4F-9CD3-4461-93BA-E0B907729473}">
      <dsp:nvSpPr>
        <dsp:cNvPr id="0" name=""/>
        <dsp:cNvSpPr/>
      </dsp:nvSpPr>
      <dsp:spPr>
        <a:xfrm>
          <a:off x="2652165" y="556312"/>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855490" y="599731"/>
        <a:ext cx="23013" cy="4602"/>
      </dsp:txXfrm>
    </dsp:sp>
    <dsp:sp modelId="{51C41A6E-2880-463D-A1C9-6A8F788F9A41}">
      <dsp:nvSpPr>
        <dsp:cNvPr id="0" name=""/>
        <dsp:cNvSpPr/>
      </dsp:nvSpPr>
      <dsp:spPr>
        <a:xfrm>
          <a:off x="652822" y="1689"/>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kumimoji="1" lang="ja-JP" altLang="en-US" sz="1600" kern="1200" dirty="0"/>
            <a:t>相談（初回面談）</a:t>
          </a:r>
        </a:p>
        <a:p>
          <a:pPr marL="114300" lvl="1" indent="-114300" algn="l" defTabSz="533400">
            <a:lnSpc>
              <a:spcPct val="90000"/>
            </a:lnSpc>
            <a:spcBef>
              <a:spcPct val="0"/>
            </a:spcBef>
            <a:spcAft>
              <a:spcPct val="15000"/>
            </a:spcAft>
            <a:buChar char="••"/>
          </a:pPr>
          <a:r>
            <a:rPr kumimoji="1" lang="ja-JP" altLang="en-US" sz="1200" kern="1200" dirty="0"/>
            <a:t>解決したい問題やゴールの確認</a:t>
          </a:r>
        </a:p>
      </dsp:txBody>
      <dsp:txXfrm>
        <a:off x="652822" y="1689"/>
        <a:ext cx="2001142" cy="1200685"/>
      </dsp:txXfrm>
    </dsp:sp>
    <dsp:sp modelId="{B4DD16F7-2AE4-4CE7-B7E3-4A5516C6920F}">
      <dsp:nvSpPr>
        <dsp:cNvPr id="0" name=""/>
        <dsp:cNvSpPr/>
      </dsp:nvSpPr>
      <dsp:spPr>
        <a:xfrm>
          <a:off x="5113571" y="556312"/>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316896" y="599731"/>
        <a:ext cx="23013" cy="4602"/>
      </dsp:txXfrm>
    </dsp:sp>
    <dsp:sp modelId="{2BDC8617-D80B-4F5E-BE47-814D04D73E09}">
      <dsp:nvSpPr>
        <dsp:cNvPr id="0" name=""/>
        <dsp:cNvSpPr/>
      </dsp:nvSpPr>
      <dsp:spPr>
        <a:xfrm>
          <a:off x="3114228" y="1689"/>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kumimoji="1" lang="ja-JP" altLang="en-US" sz="1600" kern="1200" dirty="0"/>
            <a:t>提案書の作成</a:t>
          </a:r>
        </a:p>
        <a:p>
          <a:pPr marL="114300" lvl="1" indent="-114300" algn="l" defTabSz="533400">
            <a:lnSpc>
              <a:spcPct val="90000"/>
            </a:lnSpc>
            <a:spcBef>
              <a:spcPct val="0"/>
            </a:spcBef>
            <a:spcAft>
              <a:spcPct val="15000"/>
            </a:spcAft>
            <a:buChar char="••"/>
          </a:pPr>
          <a:r>
            <a:rPr kumimoji="1" lang="ja-JP" altLang="en-US" sz="1200" kern="1200" dirty="0"/>
            <a:t>信託スキームの提示</a:t>
          </a:r>
        </a:p>
      </dsp:txBody>
      <dsp:txXfrm>
        <a:off x="3114228" y="1689"/>
        <a:ext cx="2001142" cy="1200685"/>
      </dsp:txXfrm>
    </dsp:sp>
    <dsp:sp modelId="{26E4E72D-5ABC-4AA3-A829-93E017C020B3}">
      <dsp:nvSpPr>
        <dsp:cNvPr id="0" name=""/>
        <dsp:cNvSpPr/>
      </dsp:nvSpPr>
      <dsp:spPr>
        <a:xfrm>
          <a:off x="1653394" y="1200575"/>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991192" y="1413105"/>
        <a:ext cx="247214" cy="4602"/>
      </dsp:txXfrm>
    </dsp:sp>
    <dsp:sp modelId="{BE420F85-6600-48F8-8A3B-567CE5856220}">
      <dsp:nvSpPr>
        <dsp:cNvPr id="0" name=""/>
        <dsp:cNvSpPr/>
      </dsp:nvSpPr>
      <dsp:spPr>
        <a:xfrm>
          <a:off x="5575634" y="1689"/>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kumimoji="1" lang="ja-JP" altLang="en-US" sz="1600" kern="1200" dirty="0"/>
            <a:t>民事信託契約書（案）の作成・打ち合わせ</a:t>
          </a:r>
        </a:p>
      </dsp:txBody>
      <dsp:txXfrm>
        <a:off x="5575634" y="1689"/>
        <a:ext cx="2001142" cy="1200685"/>
      </dsp:txXfrm>
    </dsp:sp>
    <dsp:sp modelId="{2AEF49D0-A68D-4880-BFE7-00A9D4E1613A}">
      <dsp:nvSpPr>
        <dsp:cNvPr id="0" name=""/>
        <dsp:cNvSpPr/>
      </dsp:nvSpPr>
      <dsp:spPr>
        <a:xfrm>
          <a:off x="2652165" y="2217260"/>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855490" y="2260679"/>
        <a:ext cx="23013" cy="4602"/>
      </dsp:txXfrm>
    </dsp:sp>
    <dsp:sp modelId="{8319BDF7-EEB7-4AAE-B733-06AE804E9499}">
      <dsp:nvSpPr>
        <dsp:cNvPr id="0" name=""/>
        <dsp:cNvSpPr/>
      </dsp:nvSpPr>
      <dsp:spPr>
        <a:xfrm>
          <a:off x="652822" y="1662638"/>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kumimoji="1" lang="ja-JP" altLang="en-US" sz="1600" kern="1200" dirty="0"/>
            <a:t>公証人、金融機関、ハウスメーカー等との打ち合わせ</a:t>
          </a:r>
        </a:p>
      </dsp:txBody>
      <dsp:txXfrm>
        <a:off x="652822" y="1662638"/>
        <a:ext cx="2001142" cy="1200685"/>
      </dsp:txXfrm>
    </dsp:sp>
    <dsp:sp modelId="{4BAD83BC-E0B7-4DE3-A09C-D0E38AE82B40}">
      <dsp:nvSpPr>
        <dsp:cNvPr id="0" name=""/>
        <dsp:cNvSpPr/>
      </dsp:nvSpPr>
      <dsp:spPr>
        <a:xfrm>
          <a:off x="5113571" y="2217260"/>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5316896" y="2260679"/>
        <a:ext cx="23013" cy="4602"/>
      </dsp:txXfrm>
    </dsp:sp>
    <dsp:sp modelId="{7F18461C-6437-4CC0-8F74-8B16EE29B151}">
      <dsp:nvSpPr>
        <dsp:cNvPr id="0" name=""/>
        <dsp:cNvSpPr/>
      </dsp:nvSpPr>
      <dsp:spPr>
        <a:xfrm>
          <a:off x="3114228" y="1662638"/>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kumimoji="1" lang="ja-JP" altLang="en-US" sz="1600" kern="1200" dirty="0"/>
            <a:t>信託契約書締結</a:t>
          </a:r>
          <a:r>
            <a:rPr kumimoji="1" lang="en-US" altLang="ja-JP" sz="1600" kern="1200" dirty="0"/>
            <a:t/>
          </a:r>
          <a:br>
            <a:rPr kumimoji="1" lang="en-US" altLang="ja-JP" sz="1600" kern="1200" dirty="0"/>
          </a:br>
          <a:r>
            <a:rPr kumimoji="1" lang="ja-JP" altLang="en-US" sz="1600" kern="1200" dirty="0"/>
            <a:t>（公証役場）</a:t>
          </a:r>
        </a:p>
      </dsp:txBody>
      <dsp:txXfrm>
        <a:off x="3114228" y="1662638"/>
        <a:ext cx="2001142" cy="1200685"/>
      </dsp:txXfrm>
    </dsp:sp>
    <dsp:sp modelId="{09209503-1193-4667-88B6-CD9EF7CE95D6}">
      <dsp:nvSpPr>
        <dsp:cNvPr id="0" name=""/>
        <dsp:cNvSpPr/>
      </dsp:nvSpPr>
      <dsp:spPr>
        <a:xfrm>
          <a:off x="1653394" y="2861523"/>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991192" y="3074054"/>
        <a:ext cx="247214" cy="4602"/>
      </dsp:txXfrm>
    </dsp:sp>
    <dsp:sp modelId="{6F4A605F-0D46-473A-A47E-17B56B5DB5A2}">
      <dsp:nvSpPr>
        <dsp:cNvPr id="0" name=""/>
        <dsp:cNvSpPr/>
      </dsp:nvSpPr>
      <dsp:spPr>
        <a:xfrm>
          <a:off x="5575634" y="1662638"/>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kumimoji="1" lang="ja-JP" altLang="en-US" sz="1600" kern="1200" smtClean="0"/>
            <a:t>不動産の登記</a:t>
          </a:r>
          <a:endParaRPr kumimoji="1" lang="ja-JP" altLang="en-US" sz="1600" kern="1200" dirty="0"/>
        </a:p>
      </dsp:txBody>
      <dsp:txXfrm>
        <a:off x="5575634" y="1662638"/>
        <a:ext cx="2001142" cy="1200685"/>
      </dsp:txXfrm>
    </dsp:sp>
    <dsp:sp modelId="{E678343A-A876-4E7C-8A68-A21D3546C2BE}">
      <dsp:nvSpPr>
        <dsp:cNvPr id="0" name=""/>
        <dsp:cNvSpPr/>
      </dsp:nvSpPr>
      <dsp:spPr>
        <a:xfrm>
          <a:off x="2652165" y="3878209"/>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855490" y="3921628"/>
        <a:ext cx="23013" cy="4602"/>
      </dsp:txXfrm>
    </dsp:sp>
    <dsp:sp modelId="{C6CFA947-6278-4C8E-B4F2-709251E89DBC}">
      <dsp:nvSpPr>
        <dsp:cNvPr id="0" name=""/>
        <dsp:cNvSpPr/>
      </dsp:nvSpPr>
      <dsp:spPr>
        <a:xfrm>
          <a:off x="652822" y="3323586"/>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kumimoji="1" lang="ja-JP" altLang="en-US" sz="1600" kern="1200" dirty="0"/>
            <a:t>金融機関にて</a:t>
          </a:r>
          <a:r>
            <a:rPr kumimoji="1" lang="en-US" altLang="ja-JP" sz="1600" kern="1200" dirty="0"/>
            <a:t/>
          </a:r>
          <a:br>
            <a:rPr kumimoji="1" lang="en-US" altLang="ja-JP" sz="1600" kern="1200" dirty="0"/>
          </a:br>
          <a:r>
            <a:rPr kumimoji="1" lang="ja-JP" altLang="en-US" sz="1600" kern="1200" dirty="0"/>
            <a:t>信託口座の作成</a:t>
          </a:r>
        </a:p>
      </dsp:txBody>
      <dsp:txXfrm>
        <a:off x="652822" y="3323586"/>
        <a:ext cx="2001142" cy="1200685"/>
      </dsp:txXfrm>
    </dsp:sp>
    <dsp:sp modelId="{2C574F3E-6F23-46D8-A495-F458ADDFC9DF}">
      <dsp:nvSpPr>
        <dsp:cNvPr id="0" name=""/>
        <dsp:cNvSpPr/>
      </dsp:nvSpPr>
      <dsp:spPr>
        <a:xfrm>
          <a:off x="3114228" y="3323586"/>
          <a:ext cx="2001142" cy="1200685"/>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kumimoji="1" lang="ja-JP" altLang="en-US" sz="1600" kern="1200" dirty="0"/>
            <a:t>各種契約の変更</a:t>
          </a:r>
        </a:p>
        <a:p>
          <a:pPr marL="114300" lvl="1" indent="-114300" algn="l" defTabSz="533400">
            <a:lnSpc>
              <a:spcPct val="90000"/>
            </a:lnSpc>
            <a:spcBef>
              <a:spcPct val="0"/>
            </a:spcBef>
            <a:spcAft>
              <a:spcPct val="15000"/>
            </a:spcAft>
            <a:buChar char="••"/>
          </a:pPr>
          <a:r>
            <a:rPr kumimoji="1" lang="ja-JP" altLang="en-US" sz="1200" kern="1200" dirty="0"/>
            <a:t>火災保険の契約者、管理委託契約、賃料振込口座など</a:t>
          </a:r>
        </a:p>
      </dsp:txBody>
      <dsp:txXfrm>
        <a:off x="3114228" y="3323586"/>
        <a:ext cx="2001142" cy="12006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0EF088E3-CA57-4D02-B86C-B8154A7CFBAE}" type="datetimeFigureOut">
              <a:rPr kumimoji="1" lang="ja-JP" altLang="en-US" smtClean="0"/>
              <a:t>2017/4/15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4C01C40-701F-4CBB-9E39-A6CC238D3C34}" type="slidenum">
              <a:rPr kumimoji="1" lang="ja-JP" altLang="en-US" smtClean="0"/>
              <a:t>‹#›</a:t>
            </a:fld>
            <a:endParaRPr kumimoji="1" lang="ja-JP" altLang="en-US"/>
          </a:p>
        </p:txBody>
      </p:sp>
    </p:spTree>
    <p:extLst>
      <p:ext uri="{BB962C8B-B14F-4D97-AF65-F5344CB8AC3E}">
        <p14:creationId xmlns:p14="http://schemas.microsoft.com/office/powerpoint/2010/main" val="718750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1</a:t>
            </a:fld>
            <a:endParaRPr kumimoji="1" lang="ja-JP" altLang="en-US"/>
          </a:p>
        </p:txBody>
      </p:sp>
    </p:spTree>
    <p:extLst>
      <p:ext uri="{BB962C8B-B14F-4D97-AF65-F5344CB8AC3E}">
        <p14:creationId xmlns:p14="http://schemas.microsoft.com/office/powerpoint/2010/main" val="7037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10</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11</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12</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13</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14</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15</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16</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17</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18</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948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2</a:t>
            </a:fld>
            <a:endParaRPr kumimoji="1" lang="ja-JP" altLang="en-US"/>
          </a:p>
        </p:txBody>
      </p:sp>
    </p:spTree>
    <p:extLst>
      <p:ext uri="{BB962C8B-B14F-4D97-AF65-F5344CB8AC3E}">
        <p14:creationId xmlns:p14="http://schemas.microsoft.com/office/powerpoint/2010/main" val="858726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20</a:t>
            </a:fld>
            <a:endParaRPr kumimoji="1" lang="ja-JP" altLang="en-US"/>
          </a:p>
        </p:txBody>
      </p:sp>
    </p:spTree>
    <p:extLst>
      <p:ext uri="{BB962C8B-B14F-4D97-AF65-F5344CB8AC3E}">
        <p14:creationId xmlns:p14="http://schemas.microsoft.com/office/powerpoint/2010/main" val="3132073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9481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22</a:t>
            </a:fld>
            <a:endParaRPr kumimoji="1" lang="ja-JP" altLang="en-US"/>
          </a:p>
        </p:txBody>
      </p:sp>
    </p:spTree>
    <p:extLst>
      <p:ext uri="{BB962C8B-B14F-4D97-AF65-F5344CB8AC3E}">
        <p14:creationId xmlns:p14="http://schemas.microsoft.com/office/powerpoint/2010/main" val="160911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23</a:t>
            </a:fld>
            <a:endParaRPr kumimoji="1" lang="ja-JP" altLang="en-US"/>
          </a:p>
        </p:txBody>
      </p:sp>
    </p:spTree>
    <p:extLst>
      <p:ext uri="{BB962C8B-B14F-4D97-AF65-F5344CB8AC3E}">
        <p14:creationId xmlns:p14="http://schemas.microsoft.com/office/powerpoint/2010/main" val="41371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E39B3E-D4AF-49C2-9890-4AE0E94B5802}" type="slidenum">
              <a:rPr kumimoji="1" lang="ja-JP" altLang="en-US" smtClean="0"/>
              <a:t>24</a:t>
            </a:fld>
            <a:endParaRPr kumimoji="1" lang="ja-JP" altLang="en-US"/>
          </a:p>
        </p:txBody>
      </p:sp>
    </p:spTree>
    <p:extLst>
      <p:ext uri="{BB962C8B-B14F-4D97-AF65-F5344CB8AC3E}">
        <p14:creationId xmlns:p14="http://schemas.microsoft.com/office/powerpoint/2010/main" val="214772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64197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922551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27</a:t>
            </a:fld>
            <a:endParaRPr kumimoji="1" lang="ja-JP" altLang="en-US"/>
          </a:p>
        </p:txBody>
      </p:sp>
    </p:spTree>
    <p:extLst>
      <p:ext uri="{BB962C8B-B14F-4D97-AF65-F5344CB8AC3E}">
        <p14:creationId xmlns:p14="http://schemas.microsoft.com/office/powerpoint/2010/main" val="342743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28</a:t>
            </a:fld>
            <a:endParaRPr kumimoji="1" lang="ja-JP" altLang="en-US"/>
          </a:p>
        </p:txBody>
      </p:sp>
    </p:spTree>
    <p:extLst>
      <p:ext uri="{BB962C8B-B14F-4D97-AF65-F5344CB8AC3E}">
        <p14:creationId xmlns:p14="http://schemas.microsoft.com/office/powerpoint/2010/main" val="116477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29</a:t>
            </a:fld>
            <a:endParaRPr kumimoji="1" lang="ja-JP" altLang="en-US"/>
          </a:p>
        </p:txBody>
      </p:sp>
    </p:spTree>
    <p:extLst>
      <p:ext uri="{BB962C8B-B14F-4D97-AF65-F5344CB8AC3E}">
        <p14:creationId xmlns:p14="http://schemas.microsoft.com/office/powerpoint/2010/main" val="194127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a:t>
            </a:fld>
            <a:endParaRPr kumimoji="1" lang="ja-JP" altLang="en-US"/>
          </a:p>
        </p:txBody>
      </p:sp>
    </p:spTree>
    <p:extLst>
      <p:ext uri="{BB962C8B-B14F-4D97-AF65-F5344CB8AC3E}">
        <p14:creationId xmlns:p14="http://schemas.microsoft.com/office/powerpoint/2010/main" val="858726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30</a:t>
            </a:fld>
            <a:endParaRPr kumimoji="1" lang="ja-JP" altLang="en-US"/>
          </a:p>
        </p:txBody>
      </p:sp>
    </p:spTree>
    <p:extLst>
      <p:ext uri="{BB962C8B-B14F-4D97-AF65-F5344CB8AC3E}">
        <p14:creationId xmlns:p14="http://schemas.microsoft.com/office/powerpoint/2010/main" val="2449753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31</a:t>
            </a:fld>
            <a:endParaRPr kumimoji="1" lang="ja-JP" altLang="en-US"/>
          </a:p>
        </p:txBody>
      </p:sp>
    </p:spTree>
    <p:extLst>
      <p:ext uri="{BB962C8B-B14F-4D97-AF65-F5344CB8AC3E}">
        <p14:creationId xmlns:p14="http://schemas.microsoft.com/office/powerpoint/2010/main" val="2465632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32</a:t>
            </a:fld>
            <a:endParaRPr kumimoji="1" lang="ja-JP" altLang="en-US"/>
          </a:p>
        </p:txBody>
      </p:sp>
    </p:spTree>
    <p:extLst>
      <p:ext uri="{BB962C8B-B14F-4D97-AF65-F5344CB8AC3E}">
        <p14:creationId xmlns:p14="http://schemas.microsoft.com/office/powerpoint/2010/main" val="973231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33</a:t>
            </a:fld>
            <a:endParaRPr kumimoji="1" lang="ja-JP" altLang="en-US"/>
          </a:p>
        </p:txBody>
      </p:sp>
    </p:spTree>
    <p:extLst>
      <p:ext uri="{BB962C8B-B14F-4D97-AF65-F5344CB8AC3E}">
        <p14:creationId xmlns:p14="http://schemas.microsoft.com/office/powerpoint/2010/main" val="118023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34</a:t>
            </a:fld>
            <a:endParaRPr kumimoji="1" lang="ja-JP" altLang="en-US"/>
          </a:p>
        </p:txBody>
      </p:sp>
    </p:spTree>
    <p:extLst>
      <p:ext uri="{BB962C8B-B14F-4D97-AF65-F5344CB8AC3E}">
        <p14:creationId xmlns:p14="http://schemas.microsoft.com/office/powerpoint/2010/main" val="1970343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35</a:t>
            </a:fld>
            <a:endParaRPr kumimoji="1" lang="ja-JP" altLang="en-US"/>
          </a:p>
        </p:txBody>
      </p:sp>
    </p:spTree>
    <p:extLst>
      <p:ext uri="{BB962C8B-B14F-4D97-AF65-F5344CB8AC3E}">
        <p14:creationId xmlns:p14="http://schemas.microsoft.com/office/powerpoint/2010/main" val="508882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36</a:t>
            </a:fld>
            <a:endParaRPr kumimoji="1" lang="ja-JP" altLang="en-US"/>
          </a:p>
        </p:txBody>
      </p:sp>
    </p:spTree>
    <p:extLst>
      <p:ext uri="{BB962C8B-B14F-4D97-AF65-F5344CB8AC3E}">
        <p14:creationId xmlns:p14="http://schemas.microsoft.com/office/powerpoint/2010/main" val="233589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37</a:t>
            </a:fld>
            <a:endParaRPr kumimoji="1" lang="ja-JP" altLang="en-US"/>
          </a:p>
        </p:txBody>
      </p:sp>
    </p:spTree>
    <p:extLst>
      <p:ext uri="{BB962C8B-B14F-4D97-AF65-F5344CB8AC3E}">
        <p14:creationId xmlns:p14="http://schemas.microsoft.com/office/powerpoint/2010/main" val="217090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38</a:t>
            </a:fld>
            <a:endParaRPr kumimoji="1" lang="ja-JP" altLang="en-US"/>
          </a:p>
        </p:txBody>
      </p:sp>
    </p:spTree>
    <p:extLst>
      <p:ext uri="{BB962C8B-B14F-4D97-AF65-F5344CB8AC3E}">
        <p14:creationId xmlns:p14="http://schemas.microsoft.com/office/powerpoint/2010/main" val="175452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4</a:t>
            </a:fld>
            <a:endParaRPr kumimoji="1" lang="ja-JP" altLang="en-US"/>
          </a:p>
        </p:txBody>
      </p:sp>
    </p:spTree>
    <p:extLst>
      <p:ext uri="{BB962C8B-B14F-4D97-AF65-F5344CB8AC3E}">
        <p14:creationId xmlns:p14="http://schemas.microsoft.com/office/powerpoint/2010/main" val="87007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5</a:t>
            </a:fld>
            <a:endParaRPr kumimoji="1" lang="ja-JP" altLang="en-US"/>
          </a:p>
        </p:txBody>
      </p:sp>
    </p:spTree>
    <p:extLst>
      <p:ext uri="{BB962C8B-B14F-4D97-AF65-F5344CB8AC3E}">
        <p14:creationId xmlns:p14="http://schemas.microsoft.com/office/powerpoint/2010/main" val="47940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6</a:t>
            </a:fld>
            <a:endParaRPr kumimoji="1" lang="ja-JP" altLang="en-US"/>
          </a:p>
        </p:txBody>
      </p:sp>
    </p:spTree>
    <p:extLst>
      <p:ext uri="{BB962C8B-B14F-4D97-AF65-F5344CB8AC3E}">
        <p14:creationId xmlns:p14="http://schemas.microsoft.com/office/powerpoint/2010/main" val="376382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44477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0244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01C40-701F-4CBB-9E39-A6CC238D3C34}" type="slidenum">
              <a:rPr kumimoji="1" lang="ja-JP" altLang="en-US" smtClean="0"/>
              <a:t>9</a:t>
            </a:fld>
            <a:endParaRPr kumimoji="1" lang="ja-JP" altLang="en-US"/>
          </a:p>
        </p:txBody>
      </p:sp>
    </p:spTree>
    <p:extLst>
      <p:ext uri="{BB962C8B-B14F-4D97-AF65-F5344CB8AC3E}">
        <p14:creationId xmlns:p14="http://schemas.microsoft.com/office/powerpoint/2010/main" val="4243713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3733ECFA-5B61-4B23-8751-CACB3B848CB8}" type="datetime3">
              <a:rPr kumimoji="1" lang="ja-JP" altLang="en-US" smtClean="0"/>
              <a:t>平成29年4月15日</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FD8C58E5-640D-4825-8EDE-07C47E052080}" type="datetime3">
              <a:rPr kumimoji="1" lang="ja-JP" altLang="en-US" smtClean="0"/>
              <a:t>平成29年4月15日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C6D7795-F691-4120-9942-F1796DA57118}" type="datetime3">
              <a:rPr kumimoji="1" lang="ja-JP" altLang="en-US" smtClean="0"/>
              <a:t>平成29年4月15日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BFC95731-4233-414B-AF8A-B932DB586942}" type="datetime3">
              <a:rPr kumimoji="1" lang="ja-JP" altLang="en-US" smtClean="0"/>
              <a:t>平成29年4月15日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タイトル 6"/>
          <p:cNvSpPr>
            <a:spLocks noGrp="1"/>
          </p:cNvSpPr>
          <p:nvPr>
            <p:ph type="title"/>
          </p:nvPr>
        </p:nvSpPr>
        <p:spPr/>
        <p:txBody>
          <a:bodyPr rtlCol="0"/>
          <a:lstStyle/>
          <a:p>
            <a:r>
              <a:rPr kumimoji="0" lang="ja-JP" altLang="en-US"/>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5F010A6B-7440-4555-8E50-458AC9427778}" type="datetime3">
              <a:rPr kumimoji="1" lang="ja-JP" altLang="en-US" smtClean="0"/>
              <a:t>平成29年4月15日</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3B4EB74A-D812-4336-8B71-46FCE8007E98}" type="datetime3">
              <a:rPr kumimoji="1" lang="ja-JP" altLang="en-US" smtClean="0"/>
              <a:t>平成29年4月15日</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タイトル 7"/>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1F54EF7C-7431-4EF0-A8CC-AAA7D7290BC6}" type="datetime3">
              <a:rPr kumimoji="1" lang="ja-JP" altLang="en-US" smtClean="0"/>
              <a:t>平成29年4月15日</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9035C814-CB35-4452-AC7F-15CC0D9FA181}" type="datetime3">
              <a:rPr kumimoji="1" lang="ja-JP" altLang="en-US" smtClean="0"/>
              <a:t>平成29年4月15日</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タイトル 5"/>
          <p:cNvSpPr>
            <a:spLocks noGrp="1"/>
          </p:cNvSpPr>
          <p:nvPr>
            <p:ph type="title"/>
          </p:nvPr>
        </p:nvSpPr>
        <p:spPr/>
        <p:txBody>
          <a:bodyPr rtlCol="0"/>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9A5E17-CC6F-4071-AB15-0153DCC6337A}" type="datetime3">
              <a:rPr kumimoji="1" lang="ja-JP" altLang="en-US" smtClean="0"/>
              <a:t>平成29年4月15日</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p>
            <a:fld id="{E18D0536-6A38-45AB-AFC4-0AA54A0D4E0A}" type="datetime3">
              <a:rPr kumimoji="1" lang="ja-JP" altLang="en-US" smtClean="0"/>
              <a:t>平成29年4月15日</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C9EC934A-A62D-4951-BEFD-2C7138655A5C}" type="datetime3">
              <a:rPr kumimoji="1" lang="ja-JP" altLang="en-US" smtClean="0"/>
              <a:t>平成29年4月15日</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D2D8002D-B5B0-4BAC-B1F6-782DDCCE6D9C}" type="slidenum">
              <a:rPr kumimoji="1" lang="ja-JP" altLang="en-US" smtClean="0"/>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0811BC-3ED5-4A39-92F2-B9AD51FE7CAC}" type="datetime3">
              <a:rPr kumimoji="1" lang="ja-JP" altLang="en-US" smtClean="0"/>
              <a:t>平成29年4月15日</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2601"/>
            <a:ext cx="7772400" cy="956319"/>
          </a:xfrm>
        </p:spPr>
        <p:txBody>
          <a:bodyPr>
            <a:normAutofit/>
          </a:bodyPr>
          <a:lstStyle/>
          <a:p>
            <a:pPr algn="ctr"/>
            <a:r>
              <a:rPr kumimoji="1" lang="ja-JP" altLang="en-US" dirty="0"/>
              <a:t>家族信託のご案内</a:t>
            </a:r>
          </a:p>
        </p:txBody>
      </p:sp>
      <p:sp>
        <p:nvSpPr>
          <p:cNvPr id="4" name="サブタイトル 2"/>
          <p:cNvSpPr txBox="1">
            <a:spLocks/>
          </p:cNvSpPr>
          <p:nvPr/>
        </p:nvSpPr>
        <p:spPr>
          <a:xfrm>
            <a:off x="2411760" y="3212976"/>
            <a:ext cx="6046440" cy="1800199"/>
          </a:xfrm>
          <a:prstGeom prst="rect">
            <a:avLst/>
          </a:prstGeom>
        </p:spPr>
        <p:txBody>
          <a:bodyPr vert="horz" lIns="45720" rIns="45720">
            <a:normAutofit fontScale="85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1"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1"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1"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1"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1"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1" sz="1600" kern="1200" baseline="0">
                <a:solidFill>
                  <a:schemeClr val="tx1"/>
                </a:solidFill>
                <a:latin typeface="+mn-lt"/>
                <a:ea typeface="+mn-ea"/>
                <a:cs typeface="+mn-cs"/>
              </a:defRPr>
            </a:lvl9pPr>
            <a:extLst/>
          </a:lstStyle>
          <a:p>
            <a:pPr algn="l"/>
            <a:r>
              <a:rPr lang="ja-JP" altLang="en-US" dirty="0"/>
              <a:t>〒</a:t>
            </a:r>
            <a:r>
              <a:rPr lang="en-US" altLang="ja-JP" dirty="0"/>
              <a:t>355-0063</a:t>
            </a:r>
          </a:p>
          <a:p>
            <a:pPr algn="l"/>
            <a:r>
              <a:rPr lang="ja-JP" altLang="en-US" dirty="0"/>
              <a:t>埼玉県東松山市元宿二丁目２６番地１８　２階</a:t>
            </a:r>
            <a:endParaRPr lang="en-US" altLang="ja-JP" dirty="0"/>
          </a:p>
          <a:p>
            <a:pPr algn="l"/>
            <a:r>
              <a:rPr lang="ja-JP" altLang="en-US" sz="3300" b="1" dirty="0"/>
              <a:t>司法書士柴崎智哉</a:t>
            </a:r>
            <a:endParaRPr lang="en-US" altLang="ja-JP" sz="3300" b="1" dirty="0"/>
          </a:p>
          <a:p>
            <a:pPr algn="l"/>
            <a:r>
              <a:rPr lang="en-US" altLang="ja-JP" dirty="0"/>
              <a:t>TEL</a:t>
            </a:r>
            <a:r>
              <a:rPr lang="ja-JP" altLang="en-US" dirty="0"/>
              <a:t>　</a:t>
            </a:r>
            <a:r>
              <a:rPr lang="en-US" altLang="ja-JP" b="1" dirty="0"/>
              <a:t>0493-31-2010</a:t>
            </a:r>
          </a:p>
          <a:p>
            <a:pPr algn="l"/>
            <a:r>
              <a:rPr lang="en-US" altLang="ja-JP" dirty="0"/>
              <a:t>http://souzoku-shiba.com/sintaku/</a:t>
            </a:r>
          </a:p>
          <a:p>
            <a:endParaRPr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84339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786203"/>
          </a:xfrm>
        </p:spPr>
        <p:txBody>
          <a:bodyPr>
            <a:normAutofit fontScale="92500"/>
          </a:bodyPr>
          <a:lstStyle/>
          <a:p>
            <a:r>
              <a:rPr kumimoji="1" lang="ja-JP" altLang="en-US" dirty="0"/>
              <a:t>土地をお持ちの資産家の親御さんが、アパート建設や不動産の組替えをして相続税対策をしたいと考えています。</a:t>
            </a:r>
            <a:endParaRPr kumimoji="1" lang="en-US" altLang="ja-JP" dirty="0"/>
          </a:p>
          <a:p>
            <a:r>
              <a:rPr lang="ja-JP" altLang="en-US" dirty="0"/>
              <a:t>しかし、アパート建設や不動産の組替えには、ある程度の期間がかかります。その間に認知症になってしまうと</a:t>
            </a:r>
            <a:r>
              <a:rPr lang="en-US" altLang="ja-JP" dirty="0"/>
              <a:t>…</a:t>
            </a:r>
            <a:endParaRPr kumimoji="1" lang="ja-JP" altLang="en-US" dirty="0"/>
          </a:p>
        </p:txBody>
      </p:sp>
      <p:sp>
        <p:nvSpPr>
          <p:cNvPr id="3" name="タイトル 2"/>
          <p:cNvSpPr>
            <a:spLocks noGrp="1"/>
          </p:cNvSpPr>
          <p:nvPr>
            <p:ph type="title"/>
          </p:nvPr>
        </p:nvSpPr>
        <p:spPr/>
        <p:txBody>
          <a:bodyPr/>
          <a:lstStyle/>
          <a:p>
            <a:r>
              <a:rPr kumimoji="1" lang="ja-JP" altLang="en-US" dirty="0"/>
              <a:t>認知症対策信託</a:t>
            </a:r>
          </a:p>
        </p:txBody>
      </p:sp>
      <p:pic>
        <p:nvPicPr>
          <p:cNvPr id="1026" name="Picture 2" descr="L:\Wordpress\家族信託サポート\アイコン\gfather3-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797968"/>
            <a:ext cx="1796842"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平行四辺形 3"/>
          <p:cNvSpPr/>
          <p:nvPr/>
        </p:nvSpPr>
        <p:spPr>
          <a:xfrm>
            <a:off x="3779912" y="2697968"/>
            <a:ext cx="3960440" cy="1091072"/>
          </a:xfrm>
          <a:prstGeom prst="parallelogram">
            <a:avLst>
              <a:gd name="adj" fmla="val 5992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土地</a:t>
            </a:r>
          </a:p>
        </p:txBody>
      </p:sp>
      <p:pic>
        <p:nvPicPr>
          <p:cNvPr id="1027" name="Picture 3" descr="L:\Wordpress\家族信託サポート\アイコン\money1-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1030288"/>
            <a:ext cx="1800001"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353795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認知症になって判断能力がなくなるとアパートの建設や不動産の売買はできません。</a:t>
            </a:r>
            <a:endParaRPr kumimoji="1" lang="en-US" altLang="ja-JP" dirty="0"/>
          </a:p>
          <a:p>
            <a:r>
              <a:rPr lang="ja-JP" altLang="en-US" dirty="0"/>
              <a:t>成年後見人（法定後見人）をつけても、相続税対策のためのアパート建設や不動産の売買はできません。成年後見制度はご本人のためにご本人の財産を守る制度なので、相続税対策や資産活用は認められません。</a:t>
            </a:r>
            <a:endParaRPr lang="en-US" altLang="ja-JP" dirty="0"/>
          </a:p>
          <a:p>
            <a:r>
              <a:rPr kumimoji="1" lang="ja-JP" altLang="en-US" dirty="0"/>
              <a:t>この様なケースに家族信託が活用できます。</a:t>
            </a:r>
          </a:p>
        </p:txBody>
      </p:sp>
      <p:sp>
        <p:nvSpPr>
          <p:cNvPr id="3" name="タイトル 2"/>
          <p:cNvSpPr>
            <a:spLocks noGrp="1"/>
          </p:cNvSpPr>
          <p:nvPr>
            <p:ph type="title"/>
          </p:nvPr>
        </p:nvSpPr>
        <p:spPr/>
        <p:txBody>
          <a:bodyPr/>
          <a:lstStyle/>
          <a:p>
            <a:r>
              <a:rPr kumimoji="1" lang="ja-JP" altLang="en-US" dirty="0"/>
              <a:t>認知症対策信託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18397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16"/>
          <p:cNvSpPr/>
          <p:nvPr/>
        </p:nvSpPr>
        <p:spPr>
          <a:xfrm>
            <a:off x="3660371" y="2292589"/>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dirty="0"/>
          </a:p>
        </p:txBody>
      </p:sp>
      <p:cxnSp>
        <p:nvCxnSpPr>
          <p:cNvPr id="8" name="直線コネクタ 7"/>
          <p:cNvCxnSpPr/>
          <p:nvPr/>
        </p:nvCxnSpPr>
        <p:spPr>
          <a:xfrm>
            <a:off x="3660371" y="1911370"/>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3783579"/>
            <a:ext cx="8229600" cy="1949678"/>
          </a:xfrm>
        </p:spPr>
        <p:txBody>
          <a:bodyPr>
            <a:normAutofit fontScale="85000" lnSpcReduction="10000"/>
          </a:bodyPr>
          <a:lstStyle/>
          <a:p>
            <a:r>
              <a:rPr kumimoji="1" lang="ja-JP" altLang="en-US" dirty="0"/>
              <a:t>親御さんが元気なうちに、お子さんに土地やお金を信託します。</a:t>
            </a:r>
            <a:endParaRPr kumimoji="1" lang="en-US" altLang="ja-JP" dirty="0"/>
          </a:p>
          <a:p>
            <a:r>
              <a:rPr kumimoji="1" lang="ja-JP" altLang="en-US" dirty="0"/>
              <a:t>お子さんに管理・処分権限を与えることによって、親御さんが認知症になった後も、お子さんがアパート建設や不動産の売買を行うことにより相続税対策を続けることができます。</a:t>
            </a:r>
            <a:endParaRPr kumimoji="1" lang="en-US" altLang="ja-JP" dirty="0"/>
          </a:p>
          <a:p>
            <a:r>
              <a:rPr lang="ja-JP" altLang="en-US" dirty="0"/>
              <a:t>信託した財産から得た利益は、親御さんのために使います。</a:t>
            </a:r>
            <a:endParaRPr kumimoji="1" lang="ja-JP" altLang="en-US" dirty="0"/>
          </a:p>
        </p:txBody>
      </p:sp>
      <p:sp>
        <p:nvSpPr>
          <p:cNvPr id="3" name="タイトル 2"/>
          <p:cNvSpPr>
            <a:spLocks noGrp="1"/>
          </p:cNvSpPr>
          <p:nvPr>
            <p:ph type="title"/>
          </p:nvPr>
        </p:nvSpPr>
        <p:spPr/>
        <p:txBody>
          <a:bodyPr/>
          <a:lstStyle/>
          <a:p>
            <a:r>
              <a:rPr kumimoji="1" lang="ja-JP" altLang="en-US" dirty="0"/>
              <a:t>認知症対策信託</a:t>
            </a:r>
          </a:p>
        </p:txBody>
      </p:sp>
      <p:pic>
        <p:nvPicPr>
          <p:cNvPr id="4" name="Picture 2" descr="L:\Wordpress\家族信託サポート\アイコン\gfather3-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897" y="1381418"/>
            <a:ext cx="1437474"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平行四辺形 4"/>
          <p:cNvSpPr/>
          <p:nvPr/>
        </p:nvSpPr>
        <p:spPr>
          <a:xfrm>
            <a:off x="4067944" y="2271410"/>
            <a:ext cx="1830355" cy="659024"/>
          </a:xfrm>
          <a:prstGeom prst="parallelogram">
            <a:avLst>
              <a:gd name="adj" fmla="val 5992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土地</a:t>
            </a:r>
          </a:p>
        </p:txBody>
      </p:sp>
      <p:pic>
        <p:nvPicPr>
          <p:cNvPr id="6" name="Picture 3" descr="L:\Wordpress\家族信託サポート\アイコン\money1-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371" y="1381417"/>
            <a:ext cx="144000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Wordpress\家族信託サポート\アイコン\fath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28717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366916" y="1196752"/>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320143" y="2727172"/>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solidFill>
                <a:srgbClr val="FF0000"/>
              </a:solidFill>
            </a:endParaRPr>
          </a:p>
        </p:txBody>
      </p:sp>
      <p:sp>
        <p:nvSpPr>
          <p:cNvPr id="19" name="テキスト ボックス 18"/>
          <p:cNvSpPr txBox="1"/>
          <p:nvPr/>
        </p:nvSpPr>
        <p:spPr>
          <a:xfrm>
            <a:off x="5960910" y="3144648"/>
            <a:ext cx="2355506" cy="646331"/>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生活費などを給付</a:t>
            </a:r>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14" name="テキスト ボックス 13"/>
          <p:cNvSpPr txBox="1"/>
          <p:nvPr/>
        </p:nvSpPr>
        <p:spPr>
          <a:xfrm>
            <a:off x="7394216" y="1822506"/>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お子さん</a:t>
            </a:r>
          </a:p>
        </p:txBody>
      </p:sp>
      <p:sp>
        <p:nvSpPr>
          <p:cNvPr id="15" name="テキスト ボックス 14"/>
          <p:cNvSpPr txBox="1"/>
          <p:nvPr/>
        </p:nvSpPr>
        <p:spPr>
          <a:xfrm>
            <a:off x="395536" y="1822506"/>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親御さん</a:t>
            </a:r>
          </a:p>
        </p:txBody>
      </p:sp>
      <p:sp>
        <p:nvSpPr>
          <p:cNvPr id="16" name="角丸四角形 15"/>
          <p:cNvSpPr/>
          <p:nvPr/>
        </p:nvSpPr>
        <p:spPr>
          <a:xfrm>
            <a:off x="1761682" y="5733256"/>
            <a:ext cx="6442877" cy="10179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l"/>
            </a:pPr>
            <a:r>
              <a:rPr lang="ja-JP" altLang="en-US" sz="1400" b="1" dirty="0"/>
              <a:t>委託者</a:t>
            </a:r>
            <a:r>
              <a:rPr lang="ja-JP" altLang="en-US" sz="1400" dirty="0"/>
              <a:t>：財産を託す人</a:t>
            </a:r>
            <a:endParaRPr lang="en-US" altLang="ja-JP" sz="1400" dirty="0"/>
          </a:p>
          <a:p>
            <a:pPr marL="285750" indent="-285750">
              <a:buFont typeface="Wingdings" panose="05000000000000000000" pitchFamily="2" charset="2"/>
              <a:buChar char="l"/>
            </a:pPr>
            <a:r>
              <a:rPr kumimoji="1" lang="ja-JP" altLang="en-US" sz="1400" b="1" dirty="0"/>
              <a:t>受託者</a:t>
            </a:r>
            <a:r>
              <a:rPr kumimoji="1" lang="ja-JP" altLang="en-US" sz="1400" dirty="0"/>
              <a:t>：財産を託される人（形式的な所有者）</a:t>
            </a:r>
            <a:endParaRPr kumimoji="1" lang="en-US" altLang="ja-JP" sz="1400" dirty="0"/>
          </a:p>
          <a:p>
            <a:pPr marL="285750" indent="-285750">
              <a:buFont typeface="Wingdings" panose="05000000000000000000" pitchFamily="2" charset="2"/>
              <a:buChar char="l"/>
            </a:pPr>
            <a:r>
              <a:rPr lang="ja-JP" altLang="en-US" sz="1400" b="1" dirty="0"/>
              <a:t>受益者</a:t>
            </a:r>
            <a:r>
              <a:rPr lang="ja-JP" altLang="en-US" sz="1400" dirty="0"/>
              <a:t>：信託財産からの利益を受ける人（実質的な所有者）</a:t>
            </a:r>
            <a:endParaRPr lang="en-US" altLang="ja-JP" sz="1400" dirty="0"/>
          </a:p>
          <a:p>
            <a:pPr marL="285750" indent="-285750">
              <a:buFont typeface="Wingdings" panose="05000000000000000000" pitchFamily="2" charset="2"/>
              <a:buChar char="l"/>
            </a:pPr>
            <a:r>
              <a:rPr kumimoji="1" lang="ja-JP" altLang="en-US" sz="1400" b="1" dirty="0"/>
              <a:t>受益権</a:t>
            </a:r>
            <a:r>
              <a:rPr kumimoji="1" lang="ja-JP" altLang="en-US" sz="1400" dirty="0"/>
              <a:t>：信託財産からの利益</a:t>
            </a:r>
            <a:r>
              <a:rPr kumimoji="1" lang="ja-JP" altLang="en-US" sz="1400"/>
              <a:t>を受ける</a:t>
            </a:r>
            <a:r>
              <a:rPr kumimoji="1" lang="ja-JP" altLang="en-US" sz="1400" dirty="0"/>
              <a:t>権利（と監督権）</a:t>
            </a:r>
          </a:p>
        </p:txBody>
      </p:sp>
    </p:spTree>
    <p:extLst>
      <p:ext uri="{BB962C8B-B14F-4D97-AF65-F5344CB8AC3E}">
        <p14:creationId xmlns:p14="http://schemas.microsoft.com/office/powerpoint/2010/main" val="224785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944216"/>
          </a:xfrm>
        </p:spPr>
        <p:txBody>
          <a:bodyPr>
            <a:normAutofit fontScale="85000" lnSpcReduction="10000"/>
          </a:bodyPr>
          <a:lstStyle/>
          <a:p>
            <a:r>
              <a:rPr lang="ja-JP" altLang="en-US" dirty="0"/>
              <a:t>一軒家をお持ちの親御さんが介護施設に入ろうと考えています。</a:t>
            </a:r>
            <a:endParaRPr lang="en-US" altLang="ja-JP" dirty="0"/>
          </a:p>
          <a:p>
            <a:r>
              <a:rPr lang="ja-JP" altLang="en-US" dirty="0"/>
              <a:t>自宅には家財道具や仏壇もありますし、取りあえずはそのままにして、将来、必要に応じて売ればよいかと思っています。</a:t>
            </a:r>
            <a:endParaRPr lang="en-US" altLang="ja-JP" dirty="0"/>
          </a:p>
          <a:p>
            <a:r>
              <a:rPr lang="ja-JP" altLang="en-US" dirty="0"/>
              <a:t>しかし、認知症になってしまうと</a:t>
            </a:r>
            <a:r>
              <a:rPr lang="en-US" altLang="ja-JP" dirty="0"/>
              <a:t>…</a:t>
            </a:r>
            <a:endParaRPr kumimoji="1" lang="ja-JP" altLang="en-US" dirty="0"/>
          </a:p>
        </p:txBody>
      </p:sp>
      <p:sp>
        <p:nvSpPr>
          <p:cNvPr id="3" name="タイトル 2"/>
          <p:cNvSpPr>
            <a:spLocks noGrp="1"/>
          </p:cNvSpPr>
          <p:nvPr>
            <p:ph type="title"/>
          </p:nvPr>
        </p:nvSpPr>
        <p:spPr/>
        <p:txBody>
          <a:bodyPr/>
          <a:lstStyle/>
          <a:p>
            <a:r>
              <a:rPr kumimoji="1" lang="ja-JP" altLang="en-US" dirty="0" smtClean="0"/>
              <a:t>自宅信託</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13</a:t>
            </a:fld>
            <a:endParaRPr kumimoji="1" lang="ja-JP" altLang="en-US"/>
          </a:p>
        </p:txBody>
      </p:sp>
      <p:pic>
        <p:nvPicPr>
          <p:cNvPr id="3074" name="Picture 2" descr="L:\Wordpress\家族信託サポート\アイコン\gmoth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988840"/>
            <a:ext cx="16192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Wordpress\家族信託サポート\アイコン\home2-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980728"/>
            <a:ext cx="2468563" cy="24685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Wordpress\家族信託サポート\アイコン\building-3-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828" y="942394"/>
            <a:ext cx="2468562" cy="246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認知症になって判断能力がなくなると不動産の売却はできません。</a:t>
            </a:r>
            <a:endParaRPr kumimoji="1" lang="en-US" altLang="ja-JP" dirty="0"/>
          </a:p>
          <a:p>
            <a:r>
              <a:rPr lang="ja-JP" altLang="en-US" dirty="0"/>
              <a:t>成年後見人（法定後見人）をつけても、居住用不動産を売るには家庭裁判所の許可が必要です。しかし、お金が足りないなどの理由がないと家庭裁判所は自宅を売る許可を出しません。</a:t>
            </a:r>
            <a:endParaRPr lang="en-US" altLang="ja-JP" dirty="0"/>
          </a:p>
          <a:p>
            <a:r>
              <a:rPr lang="ja-JP" altLang="en-US" dirty="0"/>
              <a:t>誰も住まなくなった空き家を売ることができずに、固定資産税や維持費を払い続けなくてはなりません。</a:t>
            </a:r>
            <a:endParaRPr lang="en-US" altLang="ja-JP" dirty="0"/>
          </a:p>
          <a:p>
            <a:r>
              <a:rPr kumimoji="1" lang="ja-JP" altLang="en-US" dirty="0"/>
              <a:t>この様なケースに家族信託が活用できます。</a:t>
            </a:r>
          </a:p>
        </p:txBody>
      </p:sp>
      <p:sp>
        <p:nvSpPr>
          <p:cNvPr id="3" name="タイトル 2"/>
          <p:cNvSpPr>
            <a:spLocks noGrp="1"/>
          </p:cNvSpPr>
          <p:nvPr>
            <p:ph type="title"/>
          </p:nvPr>
        </p:nvSpPr>
        <p:spPr/>
        <p:txBody>
          <a:bodyPr/>
          <a:lstStyle/>
          <a:p>
            <a:r>
              <a:rPr kumimoji="1" lang="ja-JP" altLang="en-US" dirty="0" smtClean="0"/>
              <a:t>自宅信託</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Tree>
    <p:extLst>
      <p:ext uri="{BB962C8B-B14F-4D97-AF65-F5344CB8AC3E}">
        <p14:creationId xmlns:p14="http://schemas.microsoft.com/office/powerpoint/2010/main" val="322740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16"/>
          <p:cNvSpPr/>
          <p:nvPr/>
        </p:nvSpPr>
        <p:spPr>
          <a:xfrm>
            <a:off x="3660371"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8" name="直線コネクタ 7"/>
          <p:cNvCxnSpPr/>
          <p:nvPr/>
        </p:nvCxnSpPr>
        <p:spPr>
          <a:xfrm>
            <a:off x="3660371"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4005064"/>
            <a:ext cx="8229600" cy="2002227"/>
          </a:xfrm>
        </p:spPr>
        <p:txBody>
          <a:bodyPr>
            <a:normAutofit fontScale="85000" lnSpcReduction="20000"/>
          </a:bodyPr>
          <a:lstStyle/>
          <a:p>
            <a:r>
              <a:rPr kumimoji="1" lang="ja-JP" altLang="en-US" dirty="0"/>
              <a:t>親御さんが元気なうちに、お子さんに自宅不動産を信託します。</a:t>
            </a:r>
            <a:endParaRPr kumimoji="1" lang="en-US" altLang="ja-JP" dirty="0"/>
          </a:p>
          <a:p>
            <a:r>
              <a:rPr lang="ja-JP" altLang="en-US" dirty="0"/>
              <a:t>信託した後も、親御さんは自宅不動産を使うことができます。</a:t>
            </a:r>
            <a:endParaRPr kumimoji="1" lang="en-US" altLang="ja-JP" dirty="0"/>
          </a:p>
          <a:p>
            <a:r>
              <a:rPr kumimoji="1" lang="ja-JP" altLang="en-US" dirty="0"/>
              <a:t>お子さんに管理・処分権限を与えることによって、親御さんが認知症になって自宅に戻ることがなくなった場合、お子さんの権限で不動産を売却できます。</a:t>
            </a:r>
            <a:endParaRPr kumimoji="1" lang="en-US" altLang="ja-JP" dirty="0"/>
          </a:p>
          <a:p>
            <a:r>
              <a:rPr lang="ja-JP" altLang="en-US" dirty="0"/>
              <a:t>不動産の売買代金は、親御さんのために使います。</a:t>
            </a:r>
            <a:endParaRPr kumimoji="1" lang="ja-JP" altLang="en-US" dirty="0"/>
          </a:p>
        </p:txBody>
      </p:sp>
      <p:sp>
        <p:nvSpPr>
          <p:cNvPr id="3" name="タイトル 2"/>
          <p:cNvSpPr>
            <a:spLocks noGrp="1"/>
          </p:cNvSpPr>
          <p:nvPr>
            <p:ph type="title"/>
          </p:nvPr>
        </p:nvSpPr>
        <p:spPr/>
        <p:txBody>
          <a:bodyPr/>
          <a:lstStyle/>
          <a:p>
            <a:r>
              <a:rPr kumimoji="1" lang="ja-JP" altLang="en-US" dirty="0" smtClean="0"/>
              <a:t>自宅信託</a:t>
            </a:r>
            <a:endParaRPr kumimoji="1" lang="ja-JP" altLang="en-US" dirty="0"/>
          </a:p>
        </p:txBody>
      </p:sp>
      <p:sp>
        <p:nvSpPr>
          <p:cNvPr id="9" name="テキスト ボックス 8"/>
          <p:cNvSpPr txBox="1"/>
          <p:nvPr/>
        </p:nvSpPr>
        <p:spPr>
          <a:xfrm>
            <a:off x="4366916" y="1346230"/>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320143"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pic>
        <p:nvPicPr>
          <p:cNvPr id="14" name="Picture 2" descr="L:\Wordpress\家族信託サポート\アイコン\gmoth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371" y="13638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Wordpress\家族信託サポート\アイコン\home2-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342" y="2041898"/>
            <a:ext cx="144000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Wordpress\家族信託サポート\アイコン\m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2316" y="1363877"/>
            <a:ext cx="1437474"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444208" y="3020233"/>
            <a:ext cx="2149973" cy="923330"/>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生活費などを</a:t>
            </a:r>
            <a:r>
              <a:rPr kumimoji="1" lang="ja-JP" altLang="en-US" dirty="0" smtClean="0"/>
              <a:t>給付</a:t>
            </a:r>
            <a:endParaRPr kumimoji="1" lang="en-US" altLang="ja-JP" dirty="0" smtClean="0"/>
          </a:p>
          <a:p>
            <a:r>
              <a:rPr lang="ja-JP" altLang="en-US" dirty="0" smtClean="0"/>
              <a:t>自宅を使う権利</a:t>
            </a:r>
            <a:endParaRPr kumimoji="1" lang="ja-JP" altLang="en-US" dirty="0"/>
          </a:p>
        </p:txBody>
      </p:sp>
      <p:sp>
        <p:nvSpPr>
          <p:cNvPr id="16" name="テキスト ボックス 15"/>
          <p:cNvSpPr txBox="1"/>
          <p:nvPr/>
        </p:nvSpPr>
        <p:spPr>
          <a:xfrm>
            <a:off x="7394216" y="1971984"/>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お子さん</a:t>
            </a:r>
          </a:p>
        </p:txBody>
      </p:sp>
      <p:sp>
        <p:nvSpPr>
          <p:cNvPr id="21" name="テキスト ボックス 20"/>
          <p:cNvSpPr txBox="1"/>
          <p:nvPr/>
        </p:nvSpPr>
        <p:spPr>
          <a:xfrm>
            <a:off x="395536" y="1971984"/>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親御さん</a:t>
            </a:r>
          </a:p>
        </p:txBody>
      </p:sp>
    </p:spTree>
    <p:extLst>
      <p:ext uri="{BB962C8B-B14F-4D97-AF65-F5344CB8AC3E}">
        <p14:creationId xmlns:p14="http://schemas.microsoft.com/office/powerpoint/2010/main" val="60408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786203"/>
          </a:xfrm>
        </p:spPr>
        <p:txBody>
          <a:bodyPr>
            <a:normAutofit/>
          </a:bodyPr>
          <a:lstStyle/>
          <a:p>
            <a:r>
              <a:rPr lang="ja-JP" altLang="en-US" dirty="0"/>
              <a:t>アパートをお持ちの親御さんがいらっしゃいます。</a:t>
            </a:r>
            <a:endParaRPr lang="en-US" altLang="ja-JP" dirty="0"/>
          </a:p>
          <a:p>
            <a:r>
              <a:rPr kumimoji="1" lang="ja-JP" altLang="en-US" dirty="0"/>
              <a:t>親御さんが認知症になると何が困るでしょうか</a:t>
            </a:r>
            <a:r>
              <a:rPr kumimoji="1" lang="en-US" altLang="ja-JP" dirty="0"/>
              <a:t>…</a:t>
            </a:r>
            <a:endParaRPr kumimoji="1" lang="ja-JP" altLang="en-US" dirty="0"/>
          </a:p>
        </p:txBody>
      </p:sp>
      <p:sp>
        <p:nvSpPr>
          <p:cNvPr id="3" name="タイトル 2"/>
          <p:cNvSpPr>
            <a:spLocks noGrp="1"/>
          </p:cNvSpPr>
          <p:nvPr>
            <p:ph type="title"/>
          </p:nvPr>
        </p:nvSpPr>
        <p:spPr/>
        <p:txBody>
          <a:bodyPr/>
          <a:lstStyle/>
          <a:p>
            <a:r>
              <a:rPr kumimoji="1" lang="ja-JP" altLang="en-US" dirty="0"/>
              <a:t>アパート信託</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pic>
        <p:nvPicPr>
          <p:cNvPr id="5122"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43504"/>
            <a:ext cx="179684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196752"/>
            <a:ext cx="2468563" cy="246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63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fontScale="92500" lnSpcReduction="10000"/>
          </a:bodyPr>
          <a:lstStyle/>
          <a:p>
            <a:r>
              <a:rPr kumimoji="1" lang="ja-JP" altLang="en-US" dirty="0"/>
              <a:t>アパート経営者が認知症になると次の事に困ります。</a:t>
            </a:r>
            <a:endParaRPr kumimoji="1" lang="en-US" altLang="ja-JP" dirty="0"/>
          </a:p>
          <a:p>
            <a:pPr lvl="1"/>
            <a:r>
              <a:rPr lang="ja-JP" altLang="en-US" dirty="0"/>
              <a:t>銀行口座からお金が下せなくなります。</a:t>
            </a:r>
            <a:endParaRPr lang="en-US" altLang="ja-JP" dirty="0"/>
          </a:p>
          <a:p>
            <a:pPr lvl="1"/>
            <a:r>
              <a:rPr lang="ja-JP" altLang="en-US" dirty="0"/>
              <a:t>賃貸借契約が結べなくなります。</a:t>
            </a:r>
            <a:endParaRPr lang="en-US" altLang="ja-JP" dirty="0"/>
          </a:p>
          <a:p>
            <a:pPr lvl="1"/>
            <a:r>
              <a:rPr lang="ja-JP" altLang="en-US" dirty="0"/>
              <a:t>管理委託契約が結べなくなります。</a:t>
            </a:r>
            <a:endParaRPr lang="en-US" altLang="ja-JP" dirty="0"/>
          </a:p>
          <a:p>
            <a:pPr lvl="1"/>
            <a:r>
              <a:rPr lang="ja-JP" altLang="en-US" dirty="0"/>
              <a:t>大規模修繕ができなくなります。</a:t>
            </a:r>
            <a:endParaRPr lang="en-US" altLang="ja-JP" dirty="0"/>
          </a:p>
          <a:p>
            <a:pPr lvl="1"/>
            <a:r>
              <a:rPr lang="ja-JP" altLang="en-US" dirty="0"/>
              <a:t>不動産の売却や建替えができなくなります。</a:t>
            </a:r>
            <a:endParaRPr lang="en-US" altLang="ja-JP" dirty="0"/>
          </a:p>
          <a:p>
            <a:r>
              <a:rPr lang="ja-JP" altLang="en-US" dirty="0"/>
              <a:t>成年後見人（法定後見人）をつけても、相続税対策のためのアパート建設や不動産の売買はできません。</a:t>
            </a:r>
            <a:endParaRPr lang="en-US" altLang="ja-JP" dirty="0"/>
          </a:p>
          <a:p>
            <a:r>
              <a:rPr lang="ja-JP" altLang="en-US" dirty="0"/>
              <a:t>財産が多い方の場合、成年後見人に弁護士や司法書士が選ばれる可能性が高くなり、後見人報酬が継続的に発生します。</a:t>
            </a:r>
            <a:endParaRPr lang="en-US" altLang="ja-JP" dirty="0"/>
          </a:p>
          <a:p>
            <a:r>
              <a:rPr kumimoji="1" lang="ja-JP" altLang="en-US" dirty="0"/>
              <a:t>この様なケースに家族信託が活用できます。</a:t>
            </a:r>
          </a:p>
        </p:txBody>
      </p:sp>
      <p:sp>
        <p:nvSpPr>
          <p:cNvPr id="3" name="タイトル 2"/>
          <p:cNvSpPr>
            <a:spLocks noGrp="1"/>
          </p:cNvSpPr>
          <p:nvPr>
            <p:ph type="title"/>
          </p:nvPr>
        </p:nvSpPr>
        <p:spPr/>
        <p:txBody>
          <a:bodyPr/>
          <a:lstStyle/>
          <a:p>
            <a:r>
              <a:rPr kumimoji="1" lang="ja-JP" altLang="en-US" dirty="0"/>
              <a:t>アパート信託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Tree>
    <p:extLst>
      <p:ext uri="{BB962C8B-B14F-4D97-AF65-F5344CB8AC3E}">
        <p14:creationId xmlns:p14="http://schemas.microsoft.com/office/powerpoint/2010/main" val="2269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リーフォーム 16"/>
          <p:cNvSpPr/>
          <p:nvPr/>
        </p:nvSpPr>
        <p:spPr>
          <a:xfrm>
            <a:off x="3660371"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8" name="直線コネクタ 7"/>
          <p:cNvCxnSpPr/>
          <p:nvPr/>
        </p:nvCxnSpPr>
        <p:spPr>
          <a:xfrm>
            <a:off x="3660371"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4005064"/>
            <a:ext cx="8229600" cy="2002227"/>
          </a:xfrm>
        </p:spPr>
        <p:txBody>
          <a:bodyPr>
            <a:normAutofit fontScale="85000" lnSpcReduction="20000"/>
          </a:bodyPr>
          <a:lstStyle/>
          <a:p>
            <a:r>
              <a:rPr kumimoji="1" lang="ja-JP" altLang="en-US" dirty="0"/>
              <a:t>親御さんが元気なうちに、お子さんにアパートを信託します。</a:t>
            </a:r>
            <a:endParaRPr kumimoji="1" lang="en-US" altLang="ja-JP" dirty="0"/>
          </a:p>
          <a:p>
            <a:r>
              <a:rPr lang="ja-JP" altLang="en-US" dirty="0"/>
              <a:t>お子さんが家賃の回収や経費の支払を行いアパートを管理していき、その利益を親御さんに給付します。</a:t>
            </a:r>
            <a:endParaRPr kumimoji="1" lang="en-US" altLang="ja-JP" dirty="0"/>
          </a:p>
          <a:p>
            <a:r>
              <a:rPr kumimoji="1" lang="ja-JP" altLang="en-US" dirty="0"/>
              <a:t>お子さんに管理・処分権限を与えることによって、親御さんが認知症になった後も、お子さんがアパートを管理し、必要に応じて売却や建替えもできます。</a:t>
            </a:r>
            <a:endParaRPr kumimoji="1" lang="en-US" altLang="ja-JP" dirty="0"/>
          </a:p>
        </p:txBody>
      </p:sp>
      <p:sp>
        <p:nvSpPr>
          <p:cNvPr id="3" name="タイトル 2"/>
          <p:cNvSpPr>
            <a:spLocks noGrp="1"/>
          </p:cNvSpPr>
          <p:nvPr>
            <p:ph type="title"/>
          </p:nvPr>
        </p:nvSpPr>
        <p:spPr/>
        <p:txBody>
          <a:bodyPr/>
          <a:lstStyle/>
          <a:p>
            <a:r>
              <a:rPr kumimoji="1" lang="ja-JP" altLang="en-US" dirty="0"/>
              <a:t>アパート信託</a:t>
            </a:r>
          </a:p>
        </p:txBody>
      </p:sp>
      <p:sp>
        <p:nvSpPr>
          <p:cNvPr id="9" name="テキスト ボックス 8"/>
          <p:cNvSpPr txBox="1"/>
          <p:nvPr/>
        </p:nvSpPr>
        <p:spPr>
          <a:xfrm>
            <a:off x="4366916" y="1346230"/>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320143"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pic>
        <p:nvPicPr>
          <p:cNvPr id="14"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305" y="1443504"/>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341" y="1719703"/>
            <a:ext cx="180000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Wordpress\家族信託サポート\アイコン\f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4216" y="15018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104926" y="3294126"/>
            <a:ext cx="2211490" cy="646331"/>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a:t>生活費などを給付</a:t>
            </a:r>
          </a:p>
        </p:txBody>
      </p:sp>
      <p:sp>
        <p:nvSpPr>
          <p:cNvPr id="16" name="テキスト ボックス 15"/>
          <p:cNvSpPr txBox="1"/>
          <p:nvPr/>
        </p:nvSpPr>
        <p:spPr>
          <a:xfrm>
            <a:off x="7394216" y="1971984"/>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a:t>お子さん</a:t>
            </a:r>
          </a:p>
        </p:txBody>
      </p:sp>
      <p:sp>
        <p:nvSpPr>
          <p:cNvPr id="21" name="テキスト ボックス 20"/>
          <p:cNvSpPr txBox="1"/>
          <p:nvPr/>
        </p:nvSpPr>
        <p:spPr>
          <a:xfrm>
            <a:off x="395536" y="1971984"/>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親御さん</a:t>
            </a:r>
          </a:p>
        </p:txBody>
      </p:sp>
    </p:spTree>
    <p:extLst>
      <p:ext uri="{BB962C8B-B14F-4D97-AF65-F5344CB8AC3E}">
        <p14:creationId xmlns:p14="http://schemas.microsoft.com/office/powerpoint/2010/main" val="295073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承継者指定信託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pic>
        <p:nvPicPr>
          <p:cNvPr id="3074" name="Picture 2" descr="L:\Wordpress\家族信託サポート\アイコン\namihei-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19675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Wordpress\家族信託サポート\アイコン\saza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874" y="299542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Wordpress\家族信託サポート\アイコン\mas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50" y="3033096"/>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Wordpress\家族信託サポート\アイコン\man2-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7251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Wordpress\家族信託サポート\アイコン\katu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95314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Wordpress\家族信託サポート\アイコン\hanako-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996952"/>
            <a:ext cx="1260000" cy="126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a:stCxn id="3074" idx="2"/>
          </p:cNvCxnSpPr>
          <p:nvPr/>
        </p:nvCxnSpPr>
        <p:spPr>
          <a:xfrm>
            <a:off x="4697944" y="2456752"/>
            <a:ext cx="0" cy="2521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563888" y="2708920"/>
            <a:ext cx="2458986" cy="16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375616" y="3643472"/>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891458" y="3652768"/>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3075" idx="0"/>
          </p:cNvCxnSpPr>
          <p:nvPr/>
        </p:nvCxnSpPr>
        <p:spPr>
          <a:xfrm>
            <a:off x="6022874" y="272544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563888" y="270892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092280" y="3645024"/>
            <a:ext cx="0" cy="10081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257784" y="4306080"/>
            <a:ext cx="720080" cy="369332"/>
          </a:xfrm>
          <a:prstGeom prst="rect">
            <a:avLst/>
          </a:prstGeom>
          <a:noFill/>
        </p:spPr>
        <p:txBody>
          <a:bodyPr wrap="square" rtlCol="0">
            <a:spAutoFit/>
          </a:bodyPr>
          <a:lstStyle/>
          <a:p>
            <a:r>
              <a:rPr kumimoji="1" lang="ja-JP" altLang="en-US" dirty="0"/>
              <a:t>長男</a:t>
            </a:r>
          </a:p>
        </p:txBody>
      </p:sp>
      <p:sp>
        <p:nvSpPr>
          <p:cNvPr id="35" name="テキスト ボックス 34"/>
          <p:cNvSpPr txBox="1"/>
          <p:nvPr/>
        </p:nvSpPr>
        <p:spPr>
          <a:xfrm>
            <a:off x="5662834" y="4355812"/>
            <a:ext cx="720080" cy="369332"/>
          </a:xfrm>
          <a:prstGeom prst="rect">
            <a:avLst/>
          </a:prstGeom>
          <a:noFill/>
        </p:spPr>
        <p:txBody>
          <a:bodyPr wrap="square" rtlCol="0">
            <a:spAutoFit/>
          </a:bodyPr>
          <a:lstStyle/>
          <a:p>
            <a:r>
              <a:rPr kumimoji="1" lang="ja-JP" altLang="en-US" dirty="0"/>
              <a:t>長女</a:t>
            </a:r>
          </a:p>
        </p:txBody>
      </p:sp>
      <p:sp>
        <p:nvSpPr>
          <p:cNvPr id="36" name="テキスト ボックス 35"/>
          <p:cNvSpPr txBox="1"/>
          <p:nvPr/>
        </p:nvSpPr>
        <p:spPr>
          <a:xfrm>
            <a:off x="6891458" y="5985144"/>
            <a:ext cx="511266" cy="369332"/>
          </a:xfrm>
          <a:prstGeom prst="rect">
            <a:avLst/>
          </a:prstGeom>
          <a:noFill/>
        </p:spPr>
        <p:txBody>
          <a:bodyPr wrap="square" rtlCol="0">
            <a:spAutoFit/>
          </a:bodyPr>
          <a:lstStyle/>
          <a:p>
            <a:r>
              <a:rPr kumimoji="1" lang="ja-JP" altLang="en-US" dirty="0"/>
              <a:t>孫</a:t>
            </a:r>
          </a:p>
        </p:txBody>
      </p:sp>
      <p:sp>
        <p:nvSpPr>
          <p:cNvPr id="37" name="テキスト ボックス 36"/>
          <p:cNvSpPr txBox="1"/>
          <p:nvPr/>
        </p:nvSpPr>
        <p:spPr>
          <a:xfrm>
            <a:off x="1151480" y="4306080"/>
            <a:ext cx="1224136" cy="369332"/>
          </a:xfrm>
          <a:prstGeom prst="rect">
            <a:avLst/>
          </a:prstGeom>
          <a:noFill/>
        </p:spPr>
        <p:txBody>
          <a:bodyPr wrap="square" rtlCol="0">
            <a:spAutoFit/>
          </a:bodyPr>
          <a:lstStyle/>
          <a:p>
            <a:r>
              <a:rPr kumimoji="1" lang="ja-JP" altLang="en-US" dirty="0"/>
              <a:t>長男の妻</a:t>
            </a:r>
          </a:p>
        </p:txBody>
      </p:sp>
      <p:pic>
        <p:nvPicPr>
          <p:cNvPr id="3080" name="Picture 8" descr="L:\Wordpress\家族信託サポート\アイコン\mezon-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944" y="932041"/>
            <a:ext cx="1626004" cy="1626004"/>
          </a:xfrm>
          <a:prstGeom prst="rect">
            <a:avLst/>
          </a:prstGeom>
          <a:noFill/>
          <a:extLst>
            <a:ext uri="{909E8E84-426E-40DD-AFC4-6F175D3DCCD1}">
              <a14:hiddenFill xmlns:a14="http://schemas.microsoft.com/office/drawing/2010/main">
                <a:solidFill>
                  <a:srgbClr val="FFFFFF"/>
                </a:solidFill>
              </a14:hiddenFill>
            </a:ext>
          </a:extLst>
        </p:spPr>
      </p:pic>
      <p:sp>
        <p:nvSpPr>
          <p:cNvPr id="31" name="下カーブ矢印 30"/>
          <p:cNvSpPr/>
          <p:nvPr/>
        </p:nvSpPr>
        <p:spPr>
          <a:xfrm rot="19086142" flipH="1">
            <a:off x="2672979" y="2213821"/>
            <a:ext cx="1406552" cy="503783"/>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下カーブ矢印 42"/>
          <p:cNvSpPr/>
          <p:nvPr/>
        </p:nvSpPr>
        <p:spPr>
          <a:xfrm flipH="1" flipV="1">
            <a:off x="1969725" y="4675412"/>
            <a:ext cx="1866135" cy="521026"/>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2633480" y="2096380"/>
            <a:ext cx="779064" cy="461665"/>
          </a:xfrm>
          <a:prstGeom prst="rect">
            <a:avLst/>
          </a:prstGeom>
          <a:noFill/>
        </p:spPr>
        <p:txBody>
          <a:bodyPr wrap="square" rtlCol="0">
            <a:spAutoFit/>
          </a:bodyPr>
          <a:lstStyle/>
          <a:p>
            <a:r>
              <a:rPr kumimoji="1" lang="ja-JP" altLang="en-US" sz="2400" dirty="0"/>
              <a:t>①</a:t>
            </a:r>
          </a:p>
        </p:txBody>
      </p:sp>
      <p:sp>
        <p:nvSpPr>
          <p:cNvPr id="46" name="テキスト ボックス 45"/>
          <p:cNvSpPr txBox="1"/>
          <p:nvPr/>
        </p:nvSpPr>
        <p:spPr>
          <a:xfrm>
            <a:off x="2633480" y="4653136"/>
            <a:ext cx="779064" cy="461665"/>
          </a:xfrm>
          <a:prstGeom prst="rect">
            <a:avLst/>
          </a:prstGeom>
          <a:noFill/>
        </p:spPr>
        <p:txBody>
          <a:bodyPr wrap="square" rtlCol="0">
            <a:spAutoFit/>
          </a:bodyPr>
          <a:lstStyle/>
          <a:p>
            <a:r>
              <a:rPr lang="ja-JP" altLang="en-US" sz="2400" dirty="0"/>
              <a:t>②</a:t>
            </a:r>
            <a:endParaRPr kumimoji="1" lang="ja-JP" altLang="en-US" sz="2400" dirty="0"/>
          </a:p>
        </p:txBody>
      </p:sp>
      <p:sp>
        <p:nvSpPr>
          <p:cNvPr id="42" name="下カーブ矢印 41"/>
          <p:cNvSpPr/>
          <p:nvPr/>
        </p:nvSpPr>
        <p:spPr>
          <a:xfrm flipH="1">
            <a:off x="0" y="2267522"/>
            <a:ext cx="1866135" cy="630627"/>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テキスト ボックス 44"/>
          <p:cNvSpPr txBox="1"/>
          <p:nvPr/>
        </p:nvSpPr>
        <p:spPr>
          <a:xfrm>
            <a:off x="179512" y="1523513"/>
            <a:ext cx="2723280" cy="738664"/>
          </a:xfrm>
          <a:prstGeom prst="rect">
            <a:avLst/>
          </a:prstGeom>
          <a:noFill/>
        </p:spPr>
        <p:txBody>
          <a:bodyPr wrap="square" rtlCol="0">
            <a:spAutoFit/>
          </a:bodyPr>
          <a:lstStyle/>
          <a:p>
            <a:r>
              <a:rPr kumimoji="1" lang="ja-JP" altLang="en-US" sz="2400" dirty="0"/>
              <a:t>③</a:t>
            </a:r>
            <a:endParaRPr kumimoji="1" lang="en-US" altLang="ja-JP" sz="2400" dirty="0"/>
          </a:p>
          <a:p>
            <a:r>
              <a:rPr kumimoji="1" lang="ja-JP" altLang="en-US" dirty="0"/>
              <a:t>長男の妻の親族へ流出</a:t>
            </a:r>
          </a:p>
        </p:txBody>
      </p:sp>
      <p:sp>
        <p:nvSpPr>
          <p:cNvPr id="7" name="テキスト ボックス 6"/>
          <p:cNvSpPr txBox="1"/>
          <p:nvPr/>
        </p:nvSpPr>
        <p:spPr>
          <a:xfrm>
            <a:off x="1151480" y="5475100"/>
            <a:ext cx="46870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子どものいない長男に財産を承継させた場合、長男の妻の親族に財産が流出する可能性があります。</a:t>
            </a:r>
          </a:p>
        </p:txBody>
      </p:sp>
    </p:spTree>
    <p:extLst>
      <p:ext uri="{BB962C8B-B14F-4D97-AF65-F5344CB8AC3E}">
        <p14:creationId xmlns:p14="http://schemas.microsoft.com/office/powerpoint/2010/main" val="224600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numCol="2">
            <a:normAutofit fontScale="70000" lnSpcReduction="20000"/>
          </a:bodyPr>
          <a:lstStyle/>
          <a:p>
            <a:pPr marL="109728" lvl="0" indent="0">
              <a:buNone/>
            </a:pPr>
            <a:r>
              <a:rPr lang="ja-JP" altLang="en-US" dirty="0" smtClean="0"/>
              <a:t>認知症</a:t>
            </a:r>
            <a:endParaRPr lang="en-US" altLang="ja-JP" dirty="0" smtClean="0"/>
          </a:p>
          <a:p>
            <a:pPr marL="624078" lvl="0" indent="-514350">
              <a:buFont typeface="+mj-lt"/>
              <a:buAutoNum type="arabicPeriod"/>
            </a:pPr>
            <a:r>
              <a:rPr lang="ja-JP" altLang="ja-JP" dirty="0" smtClean="0"/>
              <a:t>認知症</a:t>
            </a:r>
            <a:r>
              <a:rPr lang="ja-JP" altLang="ja-JP" dirty="0"/>
              <a:t>になった方の預貯金は凍結されるかもしれません。</a:t>
            </a:r>
          </a:p>
          <a:p>
            <a:pPr marL="624078" lvl="0" indent="-514350">
              <a:buFont typeface="+mj-lt"/>
              <a:buAutoNum type="arabicPeriod"/>
            </a:pPr>
            <a:r>
              <a:rPr lang="ja-JP" altLang="ja-JP" dirty="0"/>
              <a:t>認知症になった方の不動産は売れません。</a:t>
            </a:r>
          </a:p>
          <a:p>
            <a:pPr marL="624078" lvl="0" indent="-514350">
              <a:buFont typeface="+mj-lt"/>
              <a:buAutoNum type="arabicPeriod"/>
            </a:pPr>
            <a:r>
              <a:rPr lang="ja-JP" altLang="ja-JP" dirty="0"/>
              <a:t>成年後見人をつけても、十分な預貯金がある場合、不動産を売る許可を家庭裁判所が出しません。</a:t>
            </a:r>
          </a:p>
          <a:p>
            <a:pPr marL="624078" lvl="0" indent="-514350">
              <a:buFont typeface="+mj-lt"/>
              <a:buAutoNum type="arabicPeriod"/>
            </a:pPr>
            <a:r>
              <a:rPr lang="ja-JP" altLang="ja-JP" dirty="0"/>
              <a:t>一度成年後見人をつけたら、ご本人の判断能力が回復しない限り、一生、成年後見人がついたままです。</a:t>
            </a:r>
          </a:p>
          <a:p>
            <a:pPr marL="624078" lvl="0" indent="-514350">
              <a:buFont typeface="+mj-lt"/>
              <a:buAutoNum type="arabicPeriod"/>
            </a:pPr>
            <a:r>
              <a:rPr lang="ja-JP" altLang="ja-JP" dirty="0" smtClean="0"/>
              <a:t>成年後見人</a:t>
            </a:r>
            <a:r>
              <a:rPr lang="ja-JP" altLang="ja-JP" dirty="0"/>
              <a:t>をつけても相続税対策を目的としたアパート建設、贈与、不動産の売買はできません。</a:t>
            </a:r>
          </a:p>
          <a:p>
            <a:pPr marL="624078" lvl="0" indent="-514350">
              <a:buFont typeface="+mj-lt"/>
              <a:buAutoNum type="arabicPeriod"/>
            </a:pPr>
            <a:r>
              <a:rPr lang="ja-JP" altLang="ja-JP" dirty="0"/>
              <a:t>成年後見人をつけても資産活用はできません。預貯金は預貯金のまま管理していくことになります。</a:t>
            </a:r>
          </a:p>
          <a:p>
            <a:pPr marL="624078" lvl="0" indent="-514350">
              <a:buFont typeface="+mj-lt"/>
              <a:buAutoNum type="arabicPeriod"/>
            </a:pPr>
            <a:r>
              <a:rPr lang="ja-JP" altLang="ja-JP" dirty="0"/>
              <a:t>成年後見人になる人を選ぶのは家庭裁判所です。ご家族が選ばれるとは限りません。司法書士や弁護士が選ばれれば、継続的に報酬が発生することになります。</a:t>
            </a:r>
          </a:p>
          <a:p>
            <a:pPr marL="624078" lvl="0" indent="-514350">
              <a:buFont typeface="+mj-lt"/>
              <a:buAutoNum type="arabicPeriod"/>
            </a:pPr>
            <a:r>
              <a:rPr lang="ja-JP" altLang="ja-JP" dirty="0"/>
              <a:t>任意後見契約を発動させる場合は、必ず任意後見監督人がつきます。継続的に任意後見監督人の報酬が発生します。</a:t>
            </a:r>
          </a:p>
          <a:p>
            <a:pPr marL="624078" lvl="0" indent="-514350">
              <a:buFont typeface="+mj-lt"/>
              <a:buAutoNum type="arabicPeriod"/>
            </a:pPr>
            <a:r>
              <a:rPr lang="ja-JP" altLang="ja-JP" dirty="0"/>
              <a:t>専門職成年後見人がついたら、ご本人の財産状況を家族に対しても開示しない可能性があります</a:t>
            </a:r>
            <a:r>
              <a:rPr lang="ja-JP" altLang="ja-JP" dirty="0" smtClean="0"/>
              <a:t>。</a:t>
            </a:r>
            <a:endParaRPr lang="ja-JP" altLang="ja-JP"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4" name="タイトル 3"/>
          <p:cNvSpPr>
            <a:spLocks noGrp="1"/>
          </p:cNvSpPr>
          <p:nvPr>
            <p:ph type="title"/>
          </p:nvPr>
        </p:nvSpPr>
        <p:spPr/>
        <p:txBody>
          <a:bodyPr/>
          <a:lstStyle/>
          <a:p>
            <a:r>
              <a:rPr kumimoji="1" lang="ja-JP" altLang="en-US" dirty="0" smtClean="0"/>
              <a:t>認知症・相続に関する思い違い</a:t>
            </a:r>
            <a:endParaRPr kumimoji="1" lang="ja-JP" altLang="en-US" dirty="0"/>
          </a:p>
        </p:txBody>
      </p:sp>
    </p:spTree>
    <p:extLst>
      <p:ext uri="{BB962C8B-B14F-4D97-AF65-F5344CB8AC3E}">
        <p14:creationId xmlns:p14="http://schemas.microsoft.com/office/powerpoint/2010/main" val="388516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lnSpcReduction="10000"/>
          </a:bodyPr>
          <a:lstStyle/>
          <a:p>
            <a:r>
              <a:rPr kumimoji="1" lang="ja-JP" altLang="en-US" dirty="0"/>
              <a:t>親御さんが長男に財産を相続させて、最終的に長女の子（孫）に財産を承継させたいと思っても、通常の遺言書では自分の次の人しか指定できません。</a:t>
            </a:r>
            <a:endParaRPr kumimoji="1" lang="en-US" altLang="ja-JP" dirty="0"/>
          </a:p>
          <a:p>
            <a:r>
              <a:rPr lang="ja-JP" altLang="en-US" dirty="0"/>
              <a:t>親御さんが長男に財産を相続させる旨の遺言書を作って、長男が財産を相続したとします。</a:t>
            </a:r>
            <a:endParaRPr lang="en-US" altLang="ja-JP" dirty="0"/>
          </a:p>
          <a:p>
            <a:r>
              <a:rPr kumimoji="1" lang="ja-JP" altLang="en-US" dirty="0"/>
              <a:t>その後、長男が亡くなると、財産のほとんどは長男の妻が相続することになります。</a:t>
            </a:r>
            <a:endParaRPr kumimoji="1" lang="en-US" altLang="ja-JP" dirty="0"/>
          </a:p>
          <a:p>
            <a:r>
              <a:rPr lang="ja-JP" altLang="en-US" dirty="0"/>
              <a:t>その後、長男の妻が亡くなると、長男夫婦には子どもがいませんから、財産は長男の妻側の親族に流出します。</a:t>
            </a:r>
            <a:endParaRPr lang="en-US" altLang="ja-JP" dirty="0"/>
          </a:p>
          <a:p>
            <a:r>
              <a:rPr kumimoji="1" lang="ja-JP" altLang="en-US" dirty="0"/>
              <a:t>こんなとき家族信託を組んでおくと</a:t>
            </a:r>
            <a:r>
              <a:rPr lang="en-US" altLang="ja-JP" dirty="0"/>
              <a:t>…</a:t>
            </a:r>
            <a:endParaRPr kumimoji="1" lang="en-US" altLang="ja-JP"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20</a:t>
            </a:fld>
            <a:endParaRPr kumimoji="1" lang="ja-JP" altLang="en-US"/>
          </a:p>
        </p:txBody>
      </p:sp>
      <p:sp>
        <p:nvSpPr>
          <p:cNvPr id="4" name="タイトル 3"/>
          <p:cNvSpPr>
            <a:spLocks noGrp="1"/>
          </p:cNvSpPr>
          <p:nvPr>
            <p:ph type="title"/>
          </p:nvPr>
        </p:nvSpPr>
        <p:spPr/>
        <p:txBody>
          <a:bodyPr/>
          <a:lstStyle/>
          <a:p>
            <a:r>
              <a:rPr kumimoji="1" lang="ja-JP" altLang="en-US" dirty="0"/>
              <a:t>承継者指定信託</a:t>
            </a:r>
          </a:p>
        </p:txBody>
      </p:sp>
    </p:spTree>
    <p:extLst>
      <p:ext uri="{BB962C8B-B14F-4D97-AF65-F5344CB8AC3E}">
        <p14:creationId xmlns:p14="http://schemas.microsoft.com/office/powerpoint/2010/main" val="184521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承継者指定信託</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pic>
        <p:nvPicPr>
          <p:cNvPr id="3074" name="Picture 2" descr="L:\Wordpress\家族信託サポート\アイコン\namihei-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19675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Wordpress\家族信託サポート\アイコン\saza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874" y="299542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Wordpress\家族信託サポート\アイコン\mas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650" y="3033096"/>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Wordpress\家族信託サポート\アイコン\man2-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7251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Wordpress\家族信託サポート\アイコン\katu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95314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Wordpress\家族信託サポート\アイコン\hanako-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996952"/>
            <a:ext cx="1260000" cy="126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a:stCxn id="3074" idx="2"/>
          </p:cNvCxnSpPr>
          <p:nvPr/>
        </p:nvCxnSpPr>
        <p:spPr>
          <a:xfrm>
            <a:off x="4697944" y="2456752"/>
            <a:ext cx="0" cy="2521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563888" y="2708920"/>
            <a:ext cx="2458986" cy="16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375616" y="3643472"/>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891458" y="3652768"/>
            <a:ext cx="468192" cy="0"/>
          </a:xfrm>
          <a:prstGeom prst="line">
            <a:avLst/>
          </a:prstGeom>
          <a:ln w="635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3075" idx="0"/>
          </p:cNvCxnSpPr>
          <p:nvPr/>
        </p:nvCxnSpPr>
        <p:spPr>
          <a:xfrm>
            <a:off x="6022874" y="272544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563888" y="2708920"/>
            <a:ext cx="0" cy="2699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092280" y="3645024"/>
            <a:ext cx="0" cy="10081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257784" y="4306080"/>
            <a:ext cx="720080" cy="369332"/>
          </a:xfrm>
          <a:prstGeom prst="rect">
            <a:avLst/>
          </a:prstGeom>
          <a:noFill/>
        </p:spPr>
        <p:txBody>
          <a:bodyPr wrap="square" rtlCol="0">
            <a:spAutoFit/>
          </a:bodyPr>
          <a:lstStyle/>
          <a:p>
            <a:r>
              <a:rPr kumimoji="1" lang="ja-JP" altLang="en-US" dirty="0"/>
              <a:t>長男</a:t>
            </a:r>
          </a:p>
        </p:txBody>
      </p:sp>
      <p:sp>
        <p:nvSpPr>
          <p:cNvPr id="35" name="テキスト ボックス 34"/>
          <p:cNvSpPr txBox="1"/>
          <p:nvPr/>
        </p:nvSpPr>
        <p:spPr>
          <a:xfrm>
            <a:off x="5662834" y="4355812"/>
            <a:ext cx="720080" cy="369332"/>
          </a:xfrm>
          <a:prstGeom prst="rect">
            <a:avLst/>
          </a:prstGeom>
          <a:noFill/>
        </p:spPr>
        <p:txBody>
          <a:bodyPr wrap="square" rtlCol="0">
            <a:spAutoFit/>
          </a:bodyPr>
          <a:lstStyle/>
          <a:p>
            <a:r>
              <a:rPr kumimoji="1" lang="ja-JP" altLang="en-US" dirty="0"/>
              <a:t>長女</a:t>
            </a:r>
          </a:p>
        </p:txBody>
      </p:sp>
      <p:sp>
        <p:nvSpPr>
          <p:cNvPr id="36" name="テキスト ボックス 35"/>
          <p:cNvSpPr txBox="1"/>
          <p:nvPr/>
        </p:nvSpPr>
        <p:spPr>
          <a:xfrm>
            <a:off x="6891458" y="5985144"/>
            <a:ext cx="511266" cy="369332"/>
          </a:xfrm>
          <a:prstGeom prst="rect">
            <a:avLst/>
          </a:prstGeom>
          <a:noFill/>
        </p:spPr>
        <p:txBody>
          <a:bodyPr wrap="square" rtlCol="0">
            <a:spAutoFit/>
          </a:bodyPr>
          <a:lstStyle/>
          <a:p>
            <a:r>
              <a:rPr kumimoji="1" lang="ja-JP" altLang="en-US" dirty="0"/>
              <a:t>孫</a:t>
            </a:r>
          </a:p>
        </p:txBody>
      </p:sp>
      <p:sp>
        <p:nvSpPr>
          <p:cNvPr id="37" name="テキスト ボックス 36"/>
          <p:cNvSpPr txBox="1"/>
          <p:nvPr/>
        </p:nvSpPr>
        <p:spPr>
          <a:xfrm>
            <a:off x="1151480" y="4306080"/>
            <a:ext cx="1224136" cy="369332"/>
          </a:xfrm>
          <a:prstGeom prst="rect">
            <a:avLst/>
          </a:prstGeom>
          <a:noFill/>
        </p:spPr>
        <p:txBody>
          <a:bodyPr wrap="square" rtlCol="0">
            <a:spAutoFit/>
          </a:bodyPr>
          <a:lstStyle/>
          <a:p>
            <a:r>
              <a:rPr kumimoji="1" lang="ja-JP" altLang="en-US" dirty="0"/>
              <a:t>長男の妻</a:t>
            </a:r>
          </a:p>
        </p:txBody>
      </p:sp>
      <p:pic>
        <p:nvPicPr>
          <p:cNvPr id="3080" name="Picture 8" descr="L:\Wordpress\家族信託サポート\アイコン\mezon-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944" y="932041"/>
            <a:ext cx="1626004" cy="1626004"/>
          </a:xfrm>
          <a:prstGeom prst="rect">
            <a:avLst/>
          </a:prstGeom>
          <a:noFill/>
          <a:extLst>
            <a:ext uri="{909E8E84-426E-40DD-AFC4-6F175D3DCCD1}">
              <a14:hiddenFill xmlns:a14="http://schemas.microsoft.com/office/drawing/2010/main">
                <a:solidFill>
                  <a:srgbClr val="FFFFFF"/>
                </a:solidFill>
              </a14:hiddenFill>
            </a:ext>
          </a:extLst>
        </p:spPr>
      </p:pic>
      <p:sp>
        <p:nvSpPr>
          <p:cNvPr id="31" name="下カーブ矢印 30"/>
          <p:cNvSpPr/>
          <p:nvPr/>
        </p:nvSpPr>
        <p:spPr>
          <a:xfrm rot="19086142" flipH="1">
            <a:off x="2672979" y="2213821"/>
            <a:ext cx="1406552" cy="503783"/>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下カーブ矢印 42"/>
          <p:cNvSpPr/>
          <p:nvPr/>
        </p:nvSpPr>
        <p:spPr>
          <a:xfrm flipH="1" flipV="1">
            <a:off x="1969725" y="4675412"/>
            <a:ext cx="1866135" cy="521026"/>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下カーブ矢印 43"/>
          <p:cNvSpPr/>
          <p:nvPr/>
        </p:nvSpPr>
        <p:spPr>
          <a:xfrm rot="891601" flipV="1">
            <a:off x="1452429" y="5393489"/>
            <a:ext cx="5290857" cy="603835"/>
          </a:xfrm>
          <a:prstGeom prst="curvedDownArrow">
            <a:avLst>
              <a:gd name="adj1" fmla="val 20468"/>
              <a:gd name="adj2" fmla="val 50000"/>
              <a:gd name="adj3" fmla="val 28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2633480" y="2096380"/>
            <a:ext cx="779064" cy="461665"/>
          </a:xfrm>
          <a:prstGeom prst="rect">
            <a:avLst/>
          </a:prstGeom>
          <a:noFill/>
        </p:spPr>
        <p:txBody>
          <a:bodyPr wrap="square" rtlCol="0">
            <a:spAutoFit/>
          </a:bodyPr>
          <a:lstStyle/>
          <a:p>
            <a:r>
              <a:rPr kumimoji="1" lang="ja-JP" altLang="en-US" sz="2400" dirty="0"/>
              <a:t>①</a:t>
            </a:r>
          </a:p>
        </p:txBody>
      </p:sp>
      <p:sp>
        <p:nvSpPr>
          <p:cNvPr id="46" name="テキスト ボックス 45"/>
          <p:cNvSpPr txBox="1"/>
          <p:nvPr/>
        </p:nvSpPr>
        <p:spPr>
          <a:xfrm>
            <a:off x="2633480" y="4653136"/>
            <a:ext cx="779064" cy="461665"/>
          </a:xfrm>
          <a:prstGeom prst="rect">
            <a:avLst/>
          </a:prstGeom>
          <a:noFill/>
        </p:spPr>
        <p:txBody>
          <a:bodyPr wrap="square" rtlCol="0">
            <a:spAutoFit/>
          </a:bodyPr>
          <a:lstStyle/>
          <a:p>
            <a:r>
              <a:rPr lang="ja-JP" altLang="en-US" sz="2400" dirty="0"/>
              <a:t>②</a:t>
            </a:r>
            <a:endParaRPr kumimoji="1" lang="ja-JP" altLang="en-US" sz="2400" dirty="0"/>
          </a:p>
        </p:txBody>
      </p:sp>
      <p:sp>
        <p:nvSpPr>
          <p:cNvPr id="47" name="テキスト ボックス 46"/>
          <p:cNvSpPr txBox="1"/>
          <p:nvPr/>
        </p:nvSpPr>
        <p:spPr>
          <a:xfrm>
            <a:off x="3023012" y="5199583"/>
            <a:ext cx="389532" cy="461665"/>
          </a:xfrm>
          <a:prstGeom prst="rect">
            <a:avLst/>
          </a:prstGeom>
          <a:noFill/>
        </p:spPr>
        <p:txBody>
          <a:bodyPr wrap="square" rtlCol="0">
            <a:spAutoFit/>
          </a:bodyPr>
          <a:lstStyle/>
          <a:p>
            <a:r>
              <a:rPr kumimoji="1" lang="ja-JP" altLang="en-US" sz="2400" dirty="0"/>
              <a:t>③</a:t>
            </a:r>
            <a:endParaRPr kumimoji="1" lang="ja-JP" altLang="en-US" sz="1400" dirty="0"/>
          </a:p>
        </p:txBody>
      </p:sp>
      <p:sp>
        <p:nvSpPr>
          <p:cNvPr id="48" name="テキスト ボックス 47"/>
          <p:cNvSpPr txBox="1"/>
          <p:nvPr/>
        </p:nvSpPr>
        <p:spPr>
          <a:xfrm>
            <a:off x="3626556" y="5229200"/>
            <a:ext cx="3105684" cy="523220"/>
          </a:xfrm>
          <a:prstGeom prst="rect">
            <a:avLst/>
          </a:prstGeom>
          <a:noFill/>
        </p:spPr>
        <p:txBody>
          <a:bodyPr wrap="square" rtlCol="0">
            <a:spAutoFit/>
          </a:bodyPr>
          <a:lstStyle/>
          <a:p>
            <a:r>
              <a:rPr kumimoji="1" lang="ja-JP" altLang="en-US" sz="1400" dirty="0"/>
              <a:t>長男の妻の相続人でない</a:t>
            </a:r>
            <a:r>
              <a:rPr kumimoji="1" lang="en-US" altLang="ja-JP" sz="1400" dirty="0"/>
              <a:t/>
            </a:r>
            <a:br>
              <a:rPr kumimoji="1" lang="en-US" altLang="ja-JP" sz="1400" dirty="0"/>
            </a:br>
            <a:r>
              <a:rPr kumimoji="1" lang="ja-JP" altLang="en-US" sz="1400" dirty="0"/>
              <a:t>長女の子（孫）に財産を承継</a:t>
            </a:r>
          </a:p>
        </p:txBody>
      </p:sp>
      <p:sp>
        <p:nvSpPr>
          <p:cNvPr id="30" name="テキスト ボックス 29"/>
          <p:cNvSpPr txBox="1"/>
          <p:nvPr/>
        </p:nvSpPr>
        <p:spPr>
          <a:xfrm>
            <a:off x="644308" y="5892811"/>
            <a:ext cx="46870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親御さんが何代にも渡って承継者を指定できるので、最終的に自分の直系の孫に承継させることができます。</a:t>
            </a:r>
          </a:p>
        </p:txBody>
      </p:sp>
    </p:spTree>
    <p:extLst>
      <p:ext uri="{BB962C8B-B14F-4D97-AF65-F5344CB8AC3E}">
        <p14:creationId xmlns:p14="http://schemas.microsoft.com/office/powerpoint/2010/main" val="3171817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4221088"/>
            <a:ext cx="8229600" cy="1786203"/>
          </a:xfrm>
        </p:spPr>
        <p:txBody>
          <a:bodyPr>
            <a:normAutofit/>
          </a:bodyPr>
          <a:lstStyle/>
          <a:p>
            <a:r>
              <a:rPr lang="ja-JP" altLang="en-US" dirty="0"/>
              <a:t>アパート</a:t>
            </a:r>
            <a:r>
              <a:rPr lang="ja-JP" altLang="en-US" dirty="0" smtClean="0"/>
              <a:t>を共有でお持ちのご兄弟が</a:t>
            </a:r>
            <a:r>
              <a:rPr lang="ja-JP" altLang="en-US" dirty="0"/>
              <a:t>いらっしゃいます。</a:t>
            </a:r>
            <a:endParaRPr lang="en-US" altLang="ja-JP" dirty="0"/>
          </a:p>
          <a:p>
            <a:r>
              <a:rPr kumimoji="1" lang="ja-JP" altLang="en-US" dirty="0" smtClean="0"/>
              <a:t>誰か一人でも認知症になったり、相続が開始すると</a:t>
            </a:r>
            <a:r>
              <a:rPr kumimoji="1" lang="en-US" altLang="ja-JP" dirty="0" smtClean="0"/>
              <a:t>…</a:t>
            </a:r>
            <a:endParaRPr kumimoji="1" lang="ja-JP" altLang="en-US" dirty="0"/>
          </a:p>
        </p:txBody>
      </p:sp>
      <p:sp>
        <p:nvSpPr>
          <p:cNvPr id="3" name="タイトル 2"/>
          <p:cNvSpPr>
            <a:spLocks noGrp="1"/>
          </p:cNvSpPr>
          <p:nvPr>
            <p:ph type="title"/>
          </p:nvPr>
        </p:nvSpPr>
        <p:spPr/>
        <p:txBody>
          <a:bodyPr/>
          <a:lstStyle/>
          <a:p>
            <a:r>
              <a:rPr kumimoji="1" lang="ja-JP" altLang="en-US" dirty="0" smtClean="0"/>
              <a:t>共有名義解消信託</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pic>
        <p:nvPicPr>
          <p:cNvPr id="5122"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535843"/>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21093"/>
            <a:ext cx="2468563" cy="2468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Wordpress\家族信託サポート\アイコン\namihei-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676" y="1572624"/>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Wordpress\家族信託サポート\アイコン\gmother-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720" y="1572624"/>
            <a:ext cx="1440000" cy="144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テキスト ボックス 3"/>
              <p:cNvSpPr txBox="1"/>
              <p:nvPr/>
            </p:nvSpPr>
            <p:spPr>
              <a:xfrm>
                <a:off x="971600" y="3284984"/>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971600" y="3284984"/>
                <a:ext cx="720080" cy="634789"/>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2554433" y="3318556"/>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554433" y="3318556"/>
                <a:ext cx="720080" cy="634789"/>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160636" y="3309502"/>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160636" y="3309502"/>
                <a:ext cx="720080" cy="634789"/>
              </a:xfrm>
              <a:prstGeom prst="rect">
                <a:avLst/>
              </a:prstGeom>
              <a:blipFill rotWithShape="1">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80099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dirty="0" smtClean="0"/>
              <a:t>誰か一人でも認知症になると、アパートの管理や売却に困ることになります。成年後見人をつけないと売却、建替え、取壊しができません。</a:t>
            </a:r>
            <a:endParaRPr kumimoji="1" lang="en-US" altLang="ja-JP" dirty="0" smtClean="0"/>
          </a:p>
          <a:p>
            <a:endParaRPr lang="en-US" altLang="ja-JP" dirty="0"/>
          </a:p>
          <a:p>
            <a:r>
              <a:rPr kumimoji="1" lang="ja-JP" altLang="en-US" dirty="0" smtClean="0"/>
              <a:t>誰かに相続が起きると、更に共有者が増えてしまうかもしれません。売却しようと思ったら、共有者全員の協力が必要です。連絡が取れない人がいたら売ることができません。</a:t>
            </a:r>
            <a:endParaRPr kumimoji="1" lang="ja-JP" altLang="en-US" dirty="0"/>
          </a:p>
        </p:txBody>
      </p:sp>
      <p:sp>
        <p:nvSpPr>
          <p:cNvPr id="3" name="タイトル 2"/>
          <p:cNvSpPr>
            <a:spLocks noGrp="1"/>
          </p:cNvSpPr>
          <p:nvPr>
            <p:ph type="title"/>
          </p:nvPr>
        </p:nvSpPr>
        <p:spPr/>
        <p:txBody>
          <a:bodyPr/>
          <a:lstStyle/>
          <a:p>
            <a:r>
              <a:rPr lang="ja-JP" altLang="en-US" dirty="0"/>
              <a:t>共有名義解消信託</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4219080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896" y="1131683"/>
            <a:ext cx="4293080" cy="258534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7" name="フリーフォーム 16"/>
          <p:cNvSpPr/>
          <p:nvPr/>
        </p:nvSpPr>
        <p:spPr>
          <a:xfrm>
            <a:off x="4102910"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8" name="直線コネクタ 7"/>
          <p:cNvCxnSpPr/>
          <p:nvPr/>
        </p:nvCxnSpPr>
        <p:spPr>
          <a:xfrm>
            <a:off x="4102910"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2" name="コンテンツ プレースホルダー 1"/>
          <p:cNvSpPr>
            <a:spLocks noGrp="1"/>
          </p:cNvSpPr>
          <p:nvPr>
            <p:ph idx="1"/>
          </p:nvPr>
        </p:nvSpPr>
        <p:spPr>
          <a:xfrm>
            <a:off x="457200" y="4005064"/>
            <a:ext cx="8229600" cy="2304256"/>
          </a:xfrm>
          <a:solidFill>
            <a:schemeClr val="bg1"/>
          </a:solidFill>
        </p:spPr>
        <p:txBody>
          <a:bodyPr>
            <a:normAutofit fontScale="77500" lnSpcReduction="20000"/>
          </a:bodyPr>
          <a:lstStyle/>
          <a:p>
            <a:r>
              <a:rPr kumimoji="1" lang="ja-JP" altLang="en-US" dirty="0" smtClean="0"/>
              <a:t>ご兄弟が</a:t>
            </a:r>
            <a:r>
              <a:rPr kumimoji="1" lang="ja-JP" altLang="en-US" dirty="0"/>
              <a:t>元気なうちに</a:t>
            </a:r>
            <a:r>
              <a:rPr kumimoji="1" lang="ja-JP" altLang="en-US" dirty="0" smtClean="0"/>
              <a:t>、身内の一人に</a:t>
            </a:r>
            <a:r>
              <a:rPr kumimoji="1" lang="ja-JP" altLang="en-US" dirty="0"/>
              <a:t>アパートを信託します。</a:t>
            </a:r>
            <a:endParaRPr kumimoji="1" lang="en-US" altLang="ja-JP" dirty="0"/>
          </a:p>
          <a:p>
            <a:r>
              <a:rPr lang="ja-JP" altLang="en-US" dirty="0" smtClean="0"/>
              <a:t>財産を</a:t>
            </a:r>
            <a:r>
              <a:rPr lang="ja-JP" altLang="en-US" smtClean="0"/>
              <a:t>託された方（受託者）が</a:t>
            </a:r>
            <a:r>
              <a:rPr lang="ja-JP" altLang="en-US" dirty="0"/>
              <a:t>家賃の回収や経費の支払を行いアパートを管理していき、その利益</a:t>
            </a:r>
            <a:r>
              <a:rPr lang="ja-JP" altLang="en-US" dirty="0" smtClean="0"/>
              <a:t>を受益権の割合に応じて分配します</a:t>
            </a:r>
            <a:r>
              <a:rPr lang="ja-JP" altLang="en-US" dirty="0"/>
              <a:t>。</a:t>
            </a:r>
            <a:endParaRPr kumimoji="1" lang="en-US" altLang="ja-JP" dirty="0"/>
          </a:p>
          <a:p>
            <a:r>
              <a:rPr kumimoji="1" lang="ja-JP" altLang="en-US" dirty="0" smtClean="0"/>
              <a:t>ご兄弟の一人が認知症になっても、アパートの管理・処分は受託者が単独で行えます。</a:t>
            </a:r>
            <a:endParaRPr kumimoji="1" lang="en-US" altLang="ja-JP" dirty="0" smtClean="0"/>
          </a:p>
          <a:p>
            <a:r>
              <a:rPr lang="ja-JP" altLang="en-US" dirty="0" smtClean="0"/>
              <a:t>ご兄弟の一人に相続が起こっても、承継されるのは受益権です。アパートの管理・処分は受託者が単独で行えますので、物件が塩漬けになる心配はありません。</a:t>
            </a:r>
            <a:endParaRPr kumimoji="1" lang="en-US" altLang="ja-JP" dirty="0"/>
          </a:p>
        </p:txBody>
      </p:sp>
      <p:sp>
        <p:nvSpPr>
          <p:cNvPr id="3" name="タイトル 2"/>
          <p:cNvSpPr>
            <a:spLocks noGrp="1"/>
          </p:cNvSpPr>
          <p:nvPr>
            <p:ph type="title"/>
          </p:nvPr>
        </p:nvSpPr>
        <p:spPr/>
        <p:txBody>
          <a:bodyPr/>
          <a:lstStyle/>
          <a:p>
            <a:r>
              <a:rPr lang="ja-JP" altLang="en-US" dirty="0"/>
              <a:t>共有名義解消信託</a:t>
            </a:r>
            <a:endParaRPr kumimoji="1" lang="ja-JP" altLang="en-US" dirty="0"/>
          </a:p>
        </p:txBody>
      </p:sp>
      <p:sp>
        <p:nvSpPr>
          <p:cNvPr id="9" name="テキスト ボックス 8"/>
          <p:cNvSpPr txBox="1"/>
          <p:nvPr/>
        </p:nvSpPr>
        <p:spPr>
          <a:xfrm>
            <a:off x="4809455" y="1346230"/>
            <a:ext cx="1343757" cy="369332"/>
          </a:xfrm>
          <a:prstGeom prst="rect">
            <a:avLst/>
          </a:prstGeom>
          <a:noFill/>
        </p:spPr>
        <p:txBody>
          <a:bodyPr wrap="square" rtlCol="0">
            <a:spAutoFit/>
          </a:bodyPr>
          <a:lstStyle/>
          <a:p>
            <a:r>
              <a:rPr kumimoji="1" lang="ja-JP" altLang="en-US" dirty="0"/>
              <a:t>信託契約</a:t>
            </a:r>
          </a:p>
        </p:txBody>
      </p:sp>
      <p:sp>
        <p:nvSpPr>
          <p:cNvPr id="18" name="フリーフォーム 17"/>
          <p:cNvSpPr/>
          <p:nvPr/>
        </p:nvSpPr>
        <p:spPr>
          <a:xfrm>
            <a:off x="3762682"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0" name="スライド番号プレースホルダー 19"/>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pic>
        <p:nvPicPr>
          <p:cNvPr id="15" name="Picture 3" descr="L:\Wordpress\家族信託サポート\アイコン\building-5-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880" y="1719703"/>
            <a:ext cx="180000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Wordpress\家族信託サポート\アイコン\father-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755" y="15018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592967" y="3156611"/>
            <a:ext cx="2273007" cy="923330"/>
          </a:xfrm>
          <a:prstGeom prst="rect">
            <a:avLst/>
          </a:prstGeom>
          <a:noFill/>
        </p:spPr>
        <p:txBody>
          <a:bodyPr wrap="square" rtlCol="0">
            <a:spAutoFit/>
          </a:bodyPr>
          <a:lstStyle/>
          <a:p>
            <a:r>
              <a:rPr kumimoji="1" lang="ja-JP" altLang="en-US" b="1" dirty="0"/>
              <a:t>受益権</a:t>
            </a:r>
            <a:endParaRPr kumimoji="1" lang="en-US" altLang="ja-JP" b="1" dirty="0"/>
          </a:p>
          <a:p>
            <a:r>
              <a:rPr kumimoji="1" lang="ja-JP" altLang="en-US" dirty="0" smtClean="0"/>
              <a:t>持分に応じて利益を分配</a:t>
            </a:r>
            <a:endParaRPr kumimoji="1" lang="ja-JP" altLang="en-US" dirty="0"/>
          </a:p>
        </p:txBody>
      </p:sp>
      <p:sp>
        <p:nvSpPr>
          <p:cNvPr id="16" name="テキスト ボックス 15"/>
          <p:cNvSpPr txBox="1"/>
          <p:nvPr/>
        </p:nvSpPr>
        <p:spPr>
          <a:xfrm>
            <a:off x="7812360" y="1971984"/>
            <a:ext cx="1307245" cy="646331"/>
          </a:xfrm>
          <a:prstGeom prst="rect">
            <a:avLst/>
          </a:prstGeom>
          <a:noFill/>
        </p:spPr>
        <p:txBody>
          <a:bodyPr wrap="square" rtlCol="0">
            <a:spAutoFit/>
          </a:bodyPr>
          <a:lstStyle/>
          <a:p>
            <a:r>
              <a:rPr kumimoji="1" lang="ja-JP" altLang="en-US" b="1" dirty="0"/>
              <a:t>受託者</a:t>
            </a:r>
            <a:endParaRPr kumimoji="1" lang="en-US" altLang="ja-JP" b="1" dirty="0"/>
          </a:p>
          <a:p>
            <a:r>
              <a:rPr kumimoji="1" lang="ja-JP" altLang="en-US" dirty="0" smtClean="0"/>
              <a:t>お身内</a:t>
            </a:r>
            <a:endParaRPr kumimoji="1" lang="ja-JP" altLang="en-US" dirty="0"/>
          </a:p>
        </p:txBody>
      </p:sp>
      <p:sp>
        <p:nvSpPr>
          <p:cNvPr id="21" name="テキスト ボックス 20"/>
          <p:cNvSpPr txBox="1"/>
          <p:nvPr/>
        </p:nvSpPr>
        <p:spPr>
          <a:xfrm>
            <a:off x="1146905" y="3156611"/>
            <a:ext cx="1827361" cy="369332"/>
          </a:xfrm>
          <a:prstGeom prst="rect">
            <a:avLst/>
          </a:prstGeom>
          <a:noFill/>
        </p:spPr>
        <p:txBody>
          <a:bodyPr wrap="square" rtlCol="0">
            <a:spAutoFit/>
          </a:bodyPr>
          <a:lstStyle/>
          <a:p>
            <a:r>
              <a:rPr kumimoji="1" lang="ja-JP" altLang="en-US" b="1" dirty="0"/>
              <a:t>委託者兼</a:t>
            </a:r>
            <a:r>
              <a:rPr kumimoji="1" lang="ja-JP" altLang="en-US" b="1" dirty="0" smtClean="0"/>
              <a:t>受益者</a:t>
            </a:r>
            <a:endParaRPr kumimoji="1" lang="en-US" altLang="ja-JP" b="1" dirty="0"/>
          </a:p>
        </p:txBody>
      </p:sp>
      <p:pic>
        <p:nvPicPr>
          <p:cNvPr id="19" name="Picture 2" descr="L:\Wordpress\家族信託サポート\アイコン\gf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849" y="1501822"/>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Wordpress\家族信託サポート\アイコン\namihei-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937" y="155695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Wordpress\家族信託サポート\アイコン\gmother-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96" y="1530896"/>
            <a:ext cx="1440000" cy="144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テキスト ボックス 23"/>
              <p:cNvSpPr txBox="1"/>
              <p:nvPr/>
            </p:nvSpPr>
            <p:spPr>
              <a:xfrm>
                <a:off x="35496" y="1210035"/>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5496" y="1210035"/>
                <a:ext cx="720080" cy="634789"/>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1115616" y="1268760"/>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115616" y="1268760"/>
                <a:ext cx="720080" cy="634789"/>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86986" y="1268760"/>
                <a:ext cx="720080"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ja-JP" altLang="en-US" b="0" i="1" smtClean="0">
                              <a:latin typeface="Cambria Math"/>
                            </a:rPr>
                            <m:t>１</m:t>
                          </m:r>
                        </m:num>
                        <m:den>
                          <m:r>
                            <a:rPr kumimoji="1" lang="ja-JP" altLang="en-US" b="0" i="1" smtClean="0">
                              <a:latin typeface="Cambria Math"/>
                            </a:rPr>
                            <m:t>３</m:t>
                          </m:r>
                        </m:den>
                      </m:f>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86986" y="1268760"/>
                <a:ext cx="720080" cy="634789"/>
              </a:xfrm>
              <a:prstGeom prst="rect">
                <a:avLst/>
              </a:prstGeom>
              <a:blipFill rotWithShape="1">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3143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
        <p:nvSpPr>
          <p:cNvPr id="5" name="タイトル 1"/>
          <p:cNvSpPr>
            <a:spLocks noGrp="1"/>
          </p:cNvSpPr>
          <p:nvPr>
            <p:ph type="title"/>
          </p:nvPr>
        </p:nvSpPr>
        <p:spPr>
          <a:xfrm>
            <a:off x="769207" y="276672"/>
            <a:ext cx="7821947" cy="1143000"/>
          </a:xfrm>
        </p:spPr>
        <p:txBody>
          <a:bodyPr>
            <a:normAutofit/>
          </a:bodyPr>
          <a:lstStyle/>
          <a:p>
            <a:r>
              <a:rPr kumimoji="1" lang="ja-JP" altLang="en-US" dirty="0"/>
              <a:t>自社株式信託</a:t>
            </a:r>
          </a:p>
        </p:txBody>
      </p:sp>
      <p:sp>
        <p:nvSpPr>
          <p:cNvPr id="6" name="テキスト ボックス 5"/>
          <p:cNvSpPr txBox="1"/>
          <p:nvPr/>
        </p:nvSpPr>
        <p:spPr>
          <a:xfrm>
            <a:off x="469504" y="1412776"/>
            <a:ext cx="8352928" cy="5293757"/>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solidFill>
                  <a:prstClr val="black"/>
                </a:solidFill>
              </a:rPr>
              <a:t>株主に相続発生　→　株式は</a:t>
            </a:r>
            <a:r>
              <a:rPr lang="ja-JP" altLang="en-US" sz="2000" b="1" dirty="0">
                <a:solidFill>
                  <a:prstClr val="black"/>
                </a:solidFill>
              </a:rPr>
              <a:t>準共有</a:t>
            </a:r>
            <a:r>
              <a:rPr lang="ja-JP" altLang="en-US" sz="2000" dirty="0">
                <a:solidFill>
                  <a:prstClr val="black"/>
                </a:solidFill>
              </a:rPr>
              <a:t>になります</a:t>
            </a:r>
            <a:endParaRPr lang="en-US" altLang="ja-JP" sz="2000" dirty="0">
              <a:solidFill>
                <a:prstClr val="black"/>
              </a:solidFill>
            </a:endParaRPr>
          </a:p>
          <a:p>
            <a:r>
              <a:rPr lang="ja-JP" altLang="en-US" sz="2000" dirty="0">
                <a:solidFill>
                  <a:prstClr val="black"/>
                </a:solidFill>
              </a:rPr>
              <a:t>　準共有状態では、</a:t>
            </a:r>
            <a:r>
              <a:rPr lang="ja-JP" altLang="en-US" sz="2000" b="1" dirty="0">
                <a:solidFill>
                  <a:prstClr val="black"/>
                </a:solidFill>
              </a:rPr>
              <a:t>持分価格の過半数で権利行使者</a:t>
            </a:r>
            <a:r>
              <a:rPr lang="ja-JP" altLang="en-US" sz="2000" dirty="0">
                <a:solidFill>
                  <a:prstClr val="black"/>
                </a:solidFill>
              </a:rPr>
              <a:t>を決めます</a:t>
            </a:r>
            <a:r>
              <a:rPr lang="en-US" altLang="ja-JP" sz="2000" dirty="0">
                <a:solidFill>
                  <a:prstClr val="black"/>
                </a:solidFill>
              </a:rPr>
              <a:t/>
            </a:r>
            <a:br>
              <a:rPr lang="en-US" altLang="ja-JP" sz="2000" dirty="0">
                <a:solidFill>
                  <a:prstClr val="black"/>
                </a:solidFill>
              </a:rPr>
            </a:br>
            <a:r>
              <a:rPr lang="ja-JP" altLang="en-US" dirty="0">
                <a:solidFill>
                  <a:prstClr val="black"/>
                </a:solidFill>
              </a:rPr>
              <a:t>（持分価格が過半数に満たないと権利行使者が決められずデッドロック）</a:t>
            </a:r>
            <a:r>
              <a:rPr lang="en-US" altLang="ja-JP" sz="2000" dirty="0">
                <a:solidFill>
                  <a:prstClr val="black"/>
                </a:solidFill>
              </a:rPr>
              <a:t/>
            </a:r>
            <a:br>
              <a:rPr lang="en-US" altLang="ja-JP" sz="2000" dirty="0">
                <a:solidFill>
                  <a:prstClr val="black"/>
                </a:solidFill>
              </a:rPr>
            </a:br>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ja-JP" altLang="en-US" sz="2000" dirty="0">
              <a:solidFill>
                <a:prstClr val="black"/>
              </a:solidFill>
            </a:endParaRPr>
          </a:p>
          <a:p>
            <a:pPr marL="285750" indent="-285750">
              <a:buFont typeface="Arial" panose="020B0604020202020204" pitchFamily="34" charset="0"/>
              <a:buChar char="•"/>
            </a:pPr>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pPr marL="285750" indent="-285750">
              <a:buFont typeface="Arial" panose="020B0604020202020204" pitchFamily="34" charset="0"/>
              <a:buChar char="•"/>
            </a:pPr>
            <a:r>
              <a:rPr lang="ja-JP" altLang="en-US" sz="2000" dirty="0">
                <a:solidFill>
                  <a:prstClr val="black"/>
                </a:solidFill>
              </a:rPr>
              <a:t>単独株主が認知症になった　→　株主総会ができず何も決められません</a:t>
            </a:r>
            <a:endParaRPr lang="en-US" altLang="ja-JP" sz="2000" dirty="0">
              <a:solidFill>
                <a:prstClr val="black"/>
              </a:solidFill>
            </a:endParaRPr>
          </a:p>
          <a:p>
            <a:pPr marL="800100" lvl="1" indent="-342900">
              <a:buFont typeface="Wingdings" panose="05000000000000000000" pitchFamily="2" charset="2"/>
              <a:buChar char="Ø"/>
            </a:pPr>
            <a:r>
              <a:rPr lang="ja-JP" altLang="en-US" sz="2000" dirty="0">
                <a:solidFill>
                  <a:prstClr val="black"/>
                </a:solidFill>
              </a:rPr>
              <a:t>株主総会をしたことにする？→　私文書偽造</a:t>
            </a:r>
            <a:endParaRPr lang="en-US" altLang="ja-JP" sz="2000" dirty="0">
              <a:solidFill>
                <a:prstClr val="black"/>
              </a:solidFill>
            </a:endParaRPr>
          </a:p>
          <a:p>
            <a:pPr marL="800100" lvl="1" indent="-342900">
              <a:buFont typeface="Wingdings" panose="05000000000000000000" pitchFamily="2" charset="2"/>
              <a:buChar char="Ø"/>
            </a:pPr>
            <a:r>
              <a:rPr lang="ja-JP" altLang="en-US" sz="2000" dirty="0">
                <a:solidFill>
                  <a:prstClr val="black"/>
                </a:solidFill>
              </a:rPr>
              <a:t>後見人を申し立てる？　　　→　　後継者が後見人になれないかも</a:t>
            </a:r>
            <a:r>
              <a:rPr lang="en-US" altLang="ja-JP" sz="2000" dirty="0">
                <a:solidFill>
                  <a:prstClr val="black"/>
                </a:solidFill>
              </a:rPr>
              <a:t/>
            </a:r>
            <a:br>
              <a:rPr lang="en-US" altLang="ja-JP" sz="2000" dirty="0">
                <a:solidFill>
                  <a:prstClr val="black"/>
                </a:solidFill>
              </a:rPr>
            </a:br>
            <a:r>
              <a:rPr lang="en-US" altLang="ja-JP" sz="2000" dirty="0">
                <a:solidFill>
                  <a:prstClr val="black"/>
                </a:solidFill>
              </a:rPr>
              <a:t>					</a:t>
            </a:r>
            <a:r>
              <a:rPr lang="ja-JP" altLang="en-US" sz="2000" dirty="0">
                <a:solidFill>
                  <a:prstClr val="black"/>
                </a:solidFill>
              </a:rPr>
              <a:t>専門職後見人が会社経営？</a:t>
            </a:r>
            <a:r>
              <a:rPr lang="en-US" altLang="ja-JP" sz="2000" dirty="0">
                <a:solidFill>
                  <a:prstClr val="black"/>
                </a:solidFill>
              </a:rPr>
              <a:t/>
            </a:r>
            <a:br>
              <a:rPr lang="en-US" altLang="ja-JP" sz="2000" dirty="0">
                <a:solidFill>
                  <a:prstClr val="black"/>
                </a:solidFill>
              </a:rPr>
            </a:br>
            <a:r>
              <a:rPr lang="en-US" altLang="ja-JP" sz="2000" dirty="0">
                <a:solidFill>
                  <a:prstClr val="black"/>
                </a:solidFill>
              </a:rPr>
              <a:t>					</a:t>
            </a:r>
            <a:r>
              <a:rPr lang="ja-JP" altLang="en-US" sz="2000" dirty="0">
                <a:solidFill>
                  <a:prstClr val="black"/>
                </a:solidFill>
              </a:rPr>
              <a:t>議決権は暫定的（保全的）</a:t>
            </a:r>
            <a:endParaRPr lang="en-US" altLang="ja-JP" sz="2000" dirty="0">
              <a:solidFill>
                <a:prstClr val="black"/>
              </a:solidFill>
            </a:endParaRPr>
          </a:p>
        </p:txBody>
      </p:sp>
      <p:sp>
        <p:nvSpPr>
          <p:cNvPr id="10" name="正方形/長方形 9"/>
          <p:cNvSpPr/>
          <p:nvPr/>
        </p:nvSpPr>
        <p:spPr>
          <a:xfrm>
            <a:off x="1761541" y="3140967"/>
            <a:ext cx="1514315"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２００株</a:t>
            </a:r>
          </a:p>
        </p:txBody>
      </p:sp>
      <p:sp>
        <p:nvSpPr>
          <p:cNvPr id="11" name="正方形/長方形 10"/>
          <p:cNvSpPr/>
          <p:nvPr/>
        </p:nvSpPr>
        <p:spPr>
          <a:xfrm>
            <a:off x="5035739" y="3140967"/>
            <a:ext cx="20882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長男２分の１</a:t>
            </a:r>
            <a:endParaRPr kumimoji="1" lang="en-US" altLang="ja-JP" dirty="0"/>
          </a:p>
          <a:p>
            <a:pPr algn="ctr"/>
            <a:r>
              <a:rPr lang="ja-JP" altLang="en-US" dirty="0"/>
              <a:t>長女２分の１</a:t>
            </a:r>
            <a:endParaRPr kumimoji="1" lang="ja-JP" altLang="en-US" dirty="0"/>
          </a:p>
        </p:txBody>
      </p:sp>
      <p:sp>
        <p:nvSpPr>
          <p:cNvPr id="12" name="テキスト ボックス 11"/>
          <p:cNvSpPr txBox="1"/>
          <p:nvPr/>
        </p:nvSpPr>
        <p:spPr>
          <a:xfrm>
            <a:off x="5652120" y="4139787"/>
            <a:ext cx="936104" cy="369332"/>
          </a:xfrm>
          <a:prstGeom prst="rect">
            <a:avLst/>
          </a:prstGeom>
          <a:noFill/>
        </p:spPr>
        <p:txBody>
          <a:bodyPr wrap="square" rtlCol="0">
            <a:spAutoFit/>
          </a:bodyPr>
          <a:lstStyle/>
          <a:p>
            <a:r>
              <a:rPr kumimoji="1" lang="ja-JP" altLang="en-US" dirty="0"/>
              <a:t>１株</a:t>
            </a:r>
          </a:p>
        </p:txBody>
      </p:sp>
      <p:sp>
        <p:nvSpPr>
          <p:cNvPr id="13" name="左中かっこ 12"/>
          <p:cNvSpPr/>
          <p:nvPr/>
        </p:nvSpPr>
        <p:spPr>
          <a:xfrm rot="16200000">
            <a:off x="5903619" y="2937270"/>
            <a:ext cx="330741" cy="21099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矢印 13"/>
          <p:cNvSpPr/>
          <p:nvPr/>
        </p:nvSpPr>
        <p:spPr>
          <a:xfrm rot="10800000">
            <a:off x="6228185" y="4077071"/>
            <a:ext cx="4331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660232" y="4168498"/>
            <a:ext cx="2160240" cy="307777"/>
          </a:xfrm>
          <a:prstGeom prst="rect">
            <a:avLst/>
          </a:prstGeom>
          <a:noFill/>
        </p:spPr>
        <p:txBody>
          <a:bodyPr wrap="square" rtlCol="0">
            <a:spAutoFit/>
          </a:bodyPr>
          <a:lstStyle/>
          <a:p>
            <a:r>
              <a:rPr kumimoji="1" lang="ja-JP" altLang="en-US" sz="1400" dirty="0"/>
              <a:t>準共有の株式が２００株</a:t>
            </a:r>
          </a:p>
        </p:txBody>
      </p:sp>
      <p:sp>
        <p:nvSpPr>
          <p:cNvPr id="16" name="右矢印 15"/>
          <p:cNvSpPr/>
          <p:nvPr/>
        </p:nvSpPr>
        <p:spPr>
          <a:xfrm>
            <a:off x="3347864" y="3313614"/>
            <a:ext cx="576064" cy="3601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457943" y="4005933"/>
            <a:ext cx="4514394" cy="523220"/>
          </a:xfrm>
          <a:prstGeom prst="rect">
            <a:avLst/>
          </a:prstGeom>
          <a:noFill/>
        </p:spPr>
        <p:txBody>
          <a:bodyPr wrap="square" rtlCol="0">
            <a:spAutoFit/>
          </a:bodyPr>
          <a:lstStyle/>
          <a:p>
            <a:r>
              <a:rPr kumimoji="1" lang="ja-JP" altLang="en-US" sz="1400" dirty="0"/>
              <a:t>相続人が子２人のとき、相続で自動的に１００株ずつに分かれる訳ではありません</a:t>
            </a:r>
          </a:p>
        </p:txBody>
      </p:sp>
      <p:sp>
        <p:nvSpPr>
          <p:cNvPr id="2" name="角丸四角形 1"/>
          <p:cNvSpPr/>
          <p:nvPr/>
        </p:nvSpPr>
        <p:spPr>
          <a:xfrm>
            <a:off x="251520" y="2695044"/>
            <a:ext cx="8712968" cy="20301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pic>
        <p:nvPicPr>
          <p:cNvPr id="18" name="Picture 3" descr="L:\Wordpress\家族信託サポート\アイコン\saza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840" y="2780928"/>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Wordpress\家族信託サポート\アイコン\gfather-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57" y="2719894"/>
            <a:ext cx="1243732" cy="12459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Wordpress\家族信託サポート\アイコン\father-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172" y="2772327"/>
            <a:ext cx="1193485" cy="119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5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自社株式信託</a:t>
            </a:r>
            <a:endParaRPr kumimoji="1" lang="ja-JP" altLang="en-US" sz="4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
        <p:nvSpPr>
          <p:cNvPr id="24" name="テキスト ボックス 23"/>
          <p:cNvSpPr txBox="1"/>
          <p:nvPr/>
        </p:nvSpPr>
        <p:spPr>
          <a:xfrm>
            <a:off x="6900297" y="1030461"/>
            <a:ext cx="1746975" cy="400110"/>
          </a:xfrm>
          <a:prstGeom prst="rect">
            <a:avLst/>
          </a:prstGeom>
          <a:noFill/>
        </p:spPr>
        <p:txBody>
          <a:bodyPr wrap="square" rtlCol="0">
            <a:spAutoFit/>
          </a:bodyPr>
          <a:lstStyle/>
          <a:p>
            <a:r>
              <a:rPr kumimoji="1" lang="ja-JP" altLang="en-US" sz="2000" dirty="0"/>
              <a:t>議決権行使</a:t>
            </a:r>
            <a:endParaRPr kumimoji="1" lang="en-US" altLang="ja-JP" sz="2000" dirty="0"/>
          </a:p>
        </p:txBody>
      </p:sp>
      <p:sp>
        <p:nvSpPr>
          <p:cNvPr id="34" name="フリーフォーム 16"/>
          <p:cNvSpPr/>
          <p:nvPr/>
        </p:nvSpPr>
        <p:spPr>
          <a:xfrm>
            <a:off x="3660371" y="2442067"/>
            <a:ext cx="2481943" cy="686053"/>
          </a:xfrm>
          <a:custGeom>
            <a:avLst/>
            <a:gdLst>
              <a:gd name="connsiteX0" fmla="*/ 0 w 2481943"/>
              <a:gd name="connsiteY0" fmla="*/ 0 h 686053"/>
              <a:gd name="connsiteX1" fmla="*/ 1262743 w 2481943"/>
              <a:gd name="connsiteY1" fmla="*/ 685800 h 686053"/>
              <a:gd name="connsiteX2" fmla="*/ 2481943 w 2481943"/>
              <a:gd name="connsiteY2" fmla="*/ 87086 h 686053"/>
              <a:gd name="connsiteX3" fmla="*/ 2481943 w 2481943"/>
              <a:gd name="connsiteY3" fmla="*/ 87086 h 686053"/>
            </a:gdLst>
            <a:ahLst/>
            <a:cxnLst>
              <a:cxn ang="0">
                <a:pos x="connsiteX0" y="connsiteY0"/>
              </a:cxn>
              <a:cxn ang="0">
                <a:pos x="connsiteX1" y="connsiteY1"/>
              </a:cxn>
              <a:cxn ang="0">
                <a:pos x="connsiteX2" y="connsiteY2"/>
              </a:cxn>
              <a:cxn ang="0">
                <a:pos x="connsiteX3" y="connsiteY3"/>
              </a:cxn>
            </a:cxnLst>
            <a:rect l="l" t="t" r="r" b="b"/>
            <a:pathLst>
              <a:path w="2481943" h="686053">
                <a:moveTo>
                  <a:pt x="0" y="0"/>
                </a:moveTo>
                <a:cubicBezTo>
                  <a:pt x="424543" y="335643"/>
                  <a:pt x="849086" y="671286"/>
                  <a:pt x="1262743" y="685800"/>
                </a:cubicBezTo>
                <a:cubicBezTo>
                  <a:pt x="1676400" y="700314"/>
                  <a:pt x="2481943" y="87086"/>
                  <a:pt x="2481943" y="87086"/>
                </a:cubicBezTo>
                <a:lnTo>
                  <a:pt x="2481943" y="87086"/>
                </a:lnTo>
              </a:path>
            </a:pathLst>
          </a:custGeom>
          <a:ln cmpd="sng">
            <a:solidFill>
              <a:srgbClr val="00B050"/>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35" name="直線コネクタ 34"/>
          <p:cNvCxnSpPr/>
          <p:nvPr/>
        </p:nvCxnSpPr>
        <p:spPr>
          <a:xfrm>
            <a:off x="3660371" y="2060848"/>
            <a:ext cx="2341945" cy="0"/>
          </a:xfrm>
          <a:prstGeom prst="line">
            <a:avLst/>
          </a:prstGeom>
          <a:ln cmpd="sng"/>
        </p:spPr>
        <p:style>
          <a:lnRef idx="3">
            <a:schemeClr val="accent1"/>
          </a:lnRef>
          <a:fillRef idx="0">
            <a:schemeClr val="accent1"/>
          </a:fillRef>
          <a:effectRef idx="2">
            <a:schemeClr val="accent1"/>
          </a:effectRef>
          <a:fontRef idx="minor">
            <a:schemeClr val="tx1"/>
          </a:fontRef>
        </p:style>
      </p:cxnSp>
      <p:sp>
        <p:nvSpPr>
          <p:cNvPr id="36" name="テキスト ボックス 35"/>
          <p:cNvSpPr txBox="1"/>
          <p:nvPr/>
        </p:nvSpPr>
        <p:spPr>
          <a:xfrm>
            <a:off x="4366916" y="1346230"/>
            <a:ext cx="1343757" cy="369332"/>
          </a:xfrm>
          <a:prstGeom prst="rect">
            <a:avLst/>
          </a:prstGeom>
          <a:noFill/>
        </p:spPr>
        <p:txBody>
          <a:bodyPr wrap="square" rtlCol="0">
            <a:spAutoFit/>
          </a:bodyPr>
          <a:lstStyle/>
          <a:p>
            <a:r>
              <a:rPr kumimoji="1" lang="ja-JP" altLang="en-US" dirty="0"/>
              <a:t>信託契約</a:t>
            </a:r>
          </a:p>
        </p:txBody>
      </p:sp>
      <p:sp>
        <p:nvSpPr>
          <p:cNvPr id="37" name="フリーフォーム 17"/>
          <p:cNvSpPr/>
          <p:nvPr/>
        </p:nvSpPr>
        <p:spPr>
          <a:xfrm>
            <a:off x="3320143" y="2876650"/>
            <a:ext cx="3385457" cy="827719"/>
          </a:xfrm>
          <a:custGeom>
            <a:avLst/>
            <a:gdLst>
              <a:gd name="connsiteX0" fmla="*/ 3385457 w 3385457"/>
              <a:gd name="connsiteY0" fmla="*/ 0 h 827719"/>
              <a:gd name="connsiteX1" fmla="*/ 1698171 w 3385457"/>
              <a:gd name="connsiteY1" fmla="*/ 827314 h 827719"/>
              <a:gd name="connsiteX2" fmla="*/ 0 w 3385457"/>
              <a:gd name="connsiteY2" fmla="*/ 87086 h 827719"/>
            </a:gdLst>
            <a:ahLst/>
            <a:cxnLst>
              <a:cxn ang="0">
                <a:pos x="connsiteX0" y="connsiteY0"/>
              </a:cxn>
              <a:cxn ang="0">
                <a:pos x="connsiteX1" y="connsiteY1"/>
              </a:cxn>
              <a:cxn ang="0">
                <a:pos x="connsiteX2" y="connsiteY2"/>
              </a:cxn>
            </a:cxnLst>
            <a:rect l="l" t="t" r="r" b="b"/>
            <a:pathLst>
              <a:path w="3385457" h="827719">
                <a:moveTo>
                  <a:pt x="3385457" y="0"/>
                </a:moveTo>
                <a:cubicBezTo>
                  <a:pt x="2823935" y="406400"/>
                  <a:pt x="2262414" y="812800"/>
                  <a:pt x="1698171" y="827314"/>
                </a:cubicBezTo>
                <a:cubicBezTo>
                  <a:pt x="1133928" y="841828"/>
                  <a:pt x="566964" y="464457"/>
                  <a:pt x="0" y="87086"/>
                </a:cubicBezTo>
              </a:path>
            </a:pathLst>
          </a:custGeom>
          <a:ln cmpd="sng">
            <a:solidFill>
              <a:srgbClr val="FF0000"/>
            </a:solidFill>
            <a:tailEnd type="triangle"/>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pic>
        <p:nvPicPr>
          <p:cNvPr id="38" name="Picture 2" descr="L:\Wordpress\家族信託サポート\アイコン\gfather-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305" y="1443504"/>
            <a:ext cx="14374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L:\Wordpress\家族信託サポート\アイコン\father-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4216" y="15018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104926" y="3294126"/>
            <a:ext cx="2211490" cy="923330"/>
          </a:xfrm>
          <a:prstGeom prst="rect">
            <a:avLst/>
          </a:prstGeom>
          <a:noFill/>
        </p:spPr>
        <p:txBody>
          <a:bodyPr wrap="square" rtlCol="0">
            <a:spAutoFit/>
          </a:bodyPr>
          <a:lstStyle/>
          <a:p>
            <a:r>
              <a:rPr kumimoji="1" lang="ja-JP" altLang="en-US" b="1" dirty="0"/>
              <a:t>受益権</a:t>
            </a:r>
            <a:endParaRPr kumimoji="1" lang="en-US" altLang="ja-JP" b="1" dirty="0"/>
          </a:p>
          <a:p>
            <a:r>
              <a:rPr lang="ja-JP" altLang="en-US" dirty="0"/>
              <a:t>配当があれば利益を給付</a:t>
            </a:r>
            <a:endParaRPr kumimoji="1" lang="ja-JP" altLang="en-US" dirty="0"/>
          </a:p>
        </p:txBody>
      </p:sp>
      <p:sp>
        <p:nvSpPr>
          <p:cNvPr id="46" name="テキスト ボックス 45"/>
          <p:cNvSpPr txBox="1"/>
          <p:nvPr/>
        </p:nvSpPr>
        <p:spPr>
          <a:xfrm>
            <a:off x="7394216" y="1971984"/>
            <a:ext cx="1343757" cy="646331"/>
          </a:xfrm>
          <a:prstGeom prst="rect">
            <a:avLst/>
          </a:prstGeom>
          <a:noFill/>
        </p:spPr>
        <p:txBody>
          <a:bodyPr wrap="square" rtlCol="0">
            <a:spAutoFit/>
          </a:bodyPr>
          <a:lstStyle/>
          <a:p>
            <a:r>
              <a:rPr kumimoji="1" lang="ja-JP" altLang="en-US" b="1" dirty="0"/>
              <a:t>受託者</a:t>
            </a:r>
            <a:endParaRPr kumimoji="1" lang="en-US" altLang="ja-JP" b="1" dirty="0"/>
          </a:p>
          <a:p>
            <a:r>
              <a:rPr lang="ja-JP" altLang="en-US" dirty="0"/>
              <a:t>後継者</a:t>
            </a:r>
            <a:endParaRPr kumimoji="1" lang="ja-JP" altLang="en-US" dirty="0"/>
          </a:p>
        </p:txBody>
      </p:sp>
      <p:sp>
        <p:nvSpPr>
          <p:cNvPr id="47" name="テキスト ボックス 46"/>
          <p:cNvSpPr txBox="1"/>
          <p:nvPr/>
        </p:nvSpPr>
        <p:spPr>
          <a:xfrm>
            <a:off x="395536" y="1971984"/>
            <a:ext cx="1827361" cy="646331"/>
          </a:xfrm>
          <a:prstGeom prst="rect">
            <a:avLst/>
          </a:prstGeom>
          <a:noFill/>
        </p:spPr>
        <p:txBody>
          <a:bodyPr wrap="square" rtlCol="0">
            <a:spAutoFit/>
          </a:bodyPr>
          <a:lstStyle/>
          <a:p>
            <a:r>
              <a:rPr kumimoji="1" lang="ja-JP" altLang="en-US" b="1" dirty="0"/>
              <a:t>委託者兼受益者</a:t>
            </a:r>
            <a:endParaRPr kumimoji="1" lang="en-US" altLang="ja-JP" b="1" dirty="0"/>
          </a:p>
          <a:p>
            <a:r>
              <a:rPr kumimoji="1" lang="ja-JP" altLang="en-US" dirty="0"/>
              <a:t>経営者</a:t>
            </a:r>
          </a:p>
        </p:txBody>
      </p:sp>
      <p:sp>
        <p:nvSpPr>
          <p:cNvPr id="9" name="正方形/長方形 8"/>
          <p:cNvSpPr/>
          <p:nvPr/>
        </p:nvSpPr>
        <p:spPr>
          <a:xfrm>
            <a:off x="4151985" y="2489230"/>
            <a:ext cx="1498713" cy="6860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株式</a:t>
            </a:r>
          </a:p>
        </p:txBody>
      </p:sp>
      <p:sp>
        <p:nvSpPr>
          <p:cNvPr id="48" name="コンテンツ プレースホルダー 1"/>
          <p:cNvSpPr>
            <a:spLocks noGrp="1"/>
          </p:cNvSpPr>
          <p:nvPr>
            <p:ph idx="1"/>
          </p:nvPr>
        </p:nvSpPr>
        <p:spPr>
          <a:xfrm>
            <a:off x="716543" y="4316650"/>
            <a:ext cx="8229600" cy="2002227"/>
          </a:xfrm>
        </p:spPr>
        <p:txBody>
          <a:bodyPr>
            <a:normAutofit fontScale="85000" lnSpcReduction="20000"/>
          </a:bodyPr>
          <a:lstStyle/>
          <a:p>
            <a:pPr marL="285750" indent="-285750">
              <a:buFont typeface="Arial" panose="020B0604020202020204" pitchFamily="34" charset="0"/>
              <a:buChar char="•"/>
            </a:pPr>
            <a:r>
              <a:rPr lang="ja-JP" altLang="en-US" dirty="0"/>
              <a:t>経営者が認知症になっても、受託者である後継者が議決権を行使できます。</a:t>
            </a:r>
            <a:r>
              <a:rPr lang="en-US" altLang="ja-JP" dirty="0"/>
              <a:t/>
            </a:r>
            <a:br>
              <a:rPr lang="en-US" altLang="ja-JP" dirty="0"/>
            </a:br>
            <a:r>
              <a:rPr lang="ja-JP" altLang="en-US" dirty="0"/>
              <a:t>（経営者が元気なうちは指図権者として、議決権行使の指示を出す設計も可）</a:t>
            </a:r>
            <a:endParaRPr lang="en-US" altLang="ja-JP" dirty="0"/>
          </a:p>
          <a:p>
            <a:pPr marL="285750" indent="-285750">
              <a:buFont typeface="Arial" panose="020B0604020202020204" pitchFamily="34" charset="0"/>
              <a:buChar char="•"/>
            </a:pPr>
            <a:r>
              <a:rPr lang="ja-JP" altLang="en-US" dirty="0"/>
              <a:t>経営者に相続が発生したとき、信託を終了させずに、受益権を相続させれば、議決権は受託者が行使できます。</a:t>
            </a:r>
          </a:p>
        </p:txBody>
      </p:sp>
    </p:spTree>
    <p:extLst>
      <p:ext uri="{BB962C8B-B14F-4D97-AF65-F5344CB8AC3E}">
        <p14:creationId xmlns:p14="http://schemas.microsoft.com/office/powerpoint/2010/main" val="321460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8615238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2"/>
          <p:cNvSpPr>
            <a:spLocks noGrp="1"/>
          </p:cNvSpPr>
          <p:nvPr>
            <p:ph type="title"/>
          </p:nvPr>
        </p:nvSpPr>
        <p:spPr/>
        <p:txBody>
          <a:bodyPr/>
          <a:lstStyle/>
          <a:p>
            <a:r>
              <a:rPr kumimoji="1" lang="ja-JP" altLang="en-US" dirty="0"/>
              <a:t>家族信託　組成の流れ</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spTree>
    <p:extLst>
      <p:ext uri="{BB962C8B-B14F-4D97-AF65-F5344CB8AC3E}">
        <p14:creationId xmlns:p14="http://schemas.microsoft.com/office/powerpoint/2010/main" val="4273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4827992"/>
          </a:xfrm>
          <a:solidFill>
            <a:schemeClr val="bg1"/>
          </a:solidFill>
        </p:spPr>
        <p:txBody>
          <a:bodyPr>
            <a:normAutofit fontScale="55000" lnSpcReduction="20000"/>
          </a:bodyPr>
          <a:lstStyle/>
          <a:p>
            <a:pPr marL="624078" indent="-514350">
              <a:buFont typeface="+mj-lt"/>
              <a:buAutoNum type="arabicPeriod"/>
            </a:pPr>
            <a:r>
              <a:rPr kumimoji="1" lang="ja-JP" altLang="en-US" dirty="0"/>
              <a:t>信託の目的を明確にする。</a:t>
            </a:r>
            <a:r>
              <a:rPr kumimoji="1" lang="en-US" altLang="ja-JP" dirty="0"/>
              <a:t/>
            </a:r>
            <a:br>
              <a:rPr kumimoji="1" lang="en-US" altLang="ja-JP" dirty="0"/>
            </a:br>
            <a:r>
              <a:rPr kumimoji="1" lang="en-US" altLang="ja-JP" dirty="0"/>
              <a:t/>
            </a:r>
            <a:br>
              <a:rPr kumimoji="1" lang="en-US" altLang="ja-JP" dirty="0"/>
            </a:br>
            <a:r>
              <a:rPr lang="ja-JP" altLang="en-US" dirty="0"/>
              <a:t>信託活用のご相談は、皆様がご自身の財産をどうしたいのかという「想い」を明確にしていく作業から始まります。まずは、次のチェック項目の中にご自身に当てはまるものがあれば、チェックを入れてみてください。</a:t>
            </a:r>
            <a:endParaRPr lang="en-US" altLang="ja-JP" dirty="0"/>
          </a:p>
          <a:p>
            <a:pPr marL="109728" indent="0">
              <a:buNone/>
            </a:pPr>
            <a:endParaRPr lang="en-US" altLang="ja-JP" dirty="0"/>
          </a:p>
          <a:p>
            <a:pPr marL="109728" indent="0">
              <a:buNone/>
            </a:pPr>
            <a:r>
              <a:rPr lang="ja-JP" altLang="en-US" dirty="0"/>
              <a:t>□　財産の管理を誰かに任せたい</a:t>
            </a:r>
            <a:endParaRPr lang="en-US" altLang="ja-JP" dirty="0"/>
          </a:p>
          <a:p>
            <a:pPr marL="109728" indent="0">
              <a:buNone/>
            </a:pPr>
            <a:r>
              <a:rPr lang="ja-JP" altLang="en-US" dirty="0"/>
              <a:t>□　認知症になっても相続税対策や資産活用を続けたい</a:t>
            </a:r>
            <a:endParaRPr lang="en-US" altLang="ja-JP" dirty="0"/>
          </a:p>
          <a:p>
            <a:pPr marL="109728" indent="0">
              <a:buNone/>
            </a:pPr>
            <a:r>
              <a:rPr lang="ja-JP" altLang="en-US" dirty="0"/>
              <a:t>□　将来、自宅が空き家になったら売却</a:t>
            </a:r>
            <a:r>
              <a:rPr lang="ja-JP" altLang="en-US" dirty="0" smtClean="0"/>
              <a:t>したい</a:t>
            </a:r>
            <a:endParaRPr lang="en-US" altLang="ja-JP" dirty="0" smtClean="0"/>
          </a:p>
          <a:p>
            <a:pPr marL="109728" indent="0">
              <a:buNone/>
            </a:pPr>
            <a:r>
              <a:rPr lang="ja-JP" altLang="en-US" dirty="0" smtClean="0"/>
              <a:t>□　認知症が心配</a:t>
            </a:r>
            <a:endParaRPr lang="en-US" altLang="ja-JP" dirty="0" smtClean="0"/>
          </a:p>
          <a:p>
            <a:pPr marL="109728" indent="0">
              <a:buNone/>
            </a:pPr>
            <a:r>
              <a:rPr lang="ja-JP" altLang="en-US" dirty="0" smtClean="0"/>
              <a:t>□　賃貸物件の管理を親族に任せたい</a:t>
            </a:r>
            <a:endParaRPr lang="en-US" altLang="ja-JP" dirty="0"/>
          </a:p>
          <a:p>
            <a:pPr marL="109728" indent="0">
              <a:buNone/>
            </a:pPr>
            <a:r>
              <a:rPr lang="ja-JP" altLang="en-US" dirty="0"/>
              <a:t>□　託した財産で生活費・医療費・介護費などを支払ってもらいたい</a:t>
            </a:r>
            <a:endParaRPr lang="en-US" altLang="ja-JP" dirty="0"/>
          </a:p>
          <a:p>
            <a:pPr marL="109728" indent="0">
              <a:buNone/>
            </a:pPr>
            <a:r>
              <a:rPr lang="ja-JP" altLang="en-US" dirty="0"/>
              <a:t>□　自分が元気なうちに財産の分け方を決めておきたい</a:t>
            </a:r>
          </a:p>
          <a:p>
            <a:pPr marL="109728" indent="0">
              <a:buNone/>
            </a:pPr>
            <a:r>
              <a:rPr lang="ja-JP" altLang="en-US" dirty="0"/>
              <a:t>□　相続人の遺産分割協議がまとまりそうにない</a:t>
            </a:r>
          </a:p>
          <a:p>
            <a:pPr marL="109728" indent="0">
              <a:buNone/>
            </a:pPr>
            <a:r>
              <a:rPr lang="ja-JP" altLang="en-US" dirty="0"/>
              <a:t>□　複数人で共有している不動産をどうにかしたい</a:t>
            </a:r>
          </a:p>
          <a:p>
            <a:pPr marL="109728" indent="0">
              <a:buNone/>
            </a:pPr>
            <a:r>
              <a:rPr lang="ja-JP" altLang="en-US" dirty="0"/>
              <a:t>□　二次相続以降に不安がある</a:t>
            </a:r>
          </a:p>
          <a:p>
            <a:pPr marL="109728" indent="0">
              <a:buNone/>
            </a:pPr>
            <a:r>
              <a:rPr lang="ja-JP" altLang="en-US" dirty="0"/>
              <a:t>□　会社を後継者に引き継ぎたいが方法が分からない</a:t>
            </a:r>
          </a:p>
          <a:p>
            <a:pPr marL="109728" indent="0">
              <a:buNone/>
            </a:pPr>
            <a:r>
              <a:rPr lang="ja-JP" altLang="en-US" dirty="0"/>
              <a:t>□　先祖伝来の不動産は代々引き継いでほしい</a:t>
            </a:r>
          </a:p>
          <a:p>
            <a:pPr marL="109728" indent="0">
              <a:buNone/>
            </a:pPr>
            <a:r>
              <a:rPr lang="ja-JP" altLang="en-US" dirty="0"/>
              <a:t>□　自分の死後、生活が心配な相続人がいる（</a:t>
            </a:r>
            <a:r>
              <a:rPr lang="ja-JP" altLang="en-US" dirty="0" err="1"/>
              <a:t>障がいを</a:t>
            </a:r>
            <a:r>
              <a:rPr lang="ja-JP" altLang="en-US" dirty="0"/>
              <a:t>お持ちの方など）</a:t>
            </a:r>
          </a:p>
          <a:p>
            <a:pPr marL="109728" indent="0">
              <a:buNone/>
            </a:pPr>
            <a:r>
              <a:rPr lang="ja-JP" altLang="en-US" dirty="0"/>
              <a:t>□　その他（							</a:t>
            </a:r>
            <a:r>
              <a:rPr lang="ja-JP" altLang="en-US" dirty="0" smtClean="0"/>
              <a:t>）</a:t>
            </a:r>
            <a:endParaRPr lang="ja-JP" altLang="en-US" dirty="0"/>
          </a:p>
          <a:p>
            <a:pPr marL="624078" indent="-514350">
              <a:buFont typeface="+mj-lt"/>
              <a:buAutoNum type="arabicPeriod"/>
            </a:pP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
        <p:nvSpPr>
          <p:cNvPr id="4" name="タイトル 3"/>
          <p:cNvSpPr>
            <a:spLocks noGrp="1"/>
          </p:cNvSpPr>
          <p:nvPr>
            <p:ph type="title"/>
          </p:nvPr>
        </p:nvSpPr>
        <p:spPr/>
        <p:txBody>
          <a:bodyPr/>
          <a:lstStyle/>
          <a:p>
            <a:r>
              <a:rPr kumimoji="1" lang="ja-JP" altLang="en-US" dirty="0"/>
              <a:t>家族信託チェックリスト</a:t>
            </a:r>
          </a:p>
        </p:txBody>
      </p:sp>
    </p:spTree>
    <p:extLst>
      <p:ext uri="{BB962C8B-B14F-4D97-AF65-F5344CB8AC3E}">
        <p14:creationId xmlns:p14="http://schemas.microsoft.com/office/powerpoint/2010/main" val="1167952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4926616"/>
          </a:xfrm>
        </p:spPr>
        <p:txBody>
          <a:bodyPr>
            <a:normAutofit/>
          </a:bodyPr>
          <a:lstStyle/>
          <a:p>
            <a:pPr marL="624078" indent="-514350">
              <a:buFont typeface="+mj-lt"/>
              <a:buAutoNum type="arabicPeriod" startAt="2"/>
            </a:pPr>
            <a:r>
              <a:rPr lang="ja-JP" altLang="en-US" sz="1700" dirty="0"/>
              <a:t>当事者を誰にするか</a:t>
            </a:r>
            <a:r>
              <a:rPr lang="en-US" altLang="ja-JP" sz="1700" dirty="0"/>
              <a:t/>
            </a:r>
            <a:br>
              <a:rPr lang="en-US" altLang="ja-JP" sz="1700" dirty="0"/>
            </a:br>
            <a:r>
              <a:rPr lang="en-US" altLang="ja-JP" sz="1700" dirty="0"/>
              <a:t/>
            </a:r>
            <a:br>
              <a:rPr lang="en-US" altLang="ja-JP" sz="1700" dirty="0"/>
            </a:br>
            <a:r>
              <a:rPr lang="ja-JP" altLang="en-US" sz="1700" dirty="0"/>
              <a:t>次に、それぞれの役割を担ってくれる方がいらっしゃるか、誰に財産を引き継いでいきたいかを考えていきます。</a:t>
            </a:r>
          </a:p>
          <a:p>
            <a:pPr marL="624078" indent="-514350">
              <a:buFont typeface="+mj-lt"/>
              <a:buAutoNum type="arabicPeriod" startAt="2"/>
            </a:pPr>
            <a:endParaRPr lang="ja-JP" altLang="en-US" dirty="0"/>
          </a:p>
          <a:p>
            <a:pPr marL="109728" indent="0">
              <a:buNone/>
            </a:pPr>
            <a:r>
              <a:rPr lang="en-US" altLang="ja-JP" dirty="0"/>
              <a:t>	</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
        <p:nvSpPr>
          <p:cNvPr id="4" name="タイトル 3"/>
          <p:cNvSpPr>
            <a:spLocks noGrp="1"/>
          </p:cNvSpPr>
          <p:nvPr>
            <p:ph type="title"/>
          </p:nvPr>
        </p:nvSpPr>
        <p:spPr/>
        <p:txBody>
          <a:bodyPr/>
          <a:lstStyle/>
          <a:p>
            <a:r>
              <a:rPr kumimoji="1" lang="ja-JP" altLang="en-US" dirty="0"/>
              <a:t>家族信託チェックリスト</a:t>
            </a:r>
          </a:p>
        </p:txBody>
      </p:sp>
      <p:graphicFrame>
        <p:nvGraphicFramePr>
          <p:cNvPr id="5" name="表 4"/>
          <p:cNvGraphicFramePr>
            <a:graphicFrameLocks noGrp="1"/>
          </p:cNvGraphicFramePr>
          <p:nvPr>
            <p:extLst>
              <p:ext uri="{D42A27DB-BD31-4B8C-83A1-F6EECF244321}">
                <p14:modId xmlns:p14="http://schemas.microsoft.com/office/powerpoint/2010/main" val="781461576"/>
              </p:ext>
            </p:extLst>
          </p:nvPr>
        </p:nvGraphicFramePr>
        <p:xfrm>
          <a:off x="563384" y="2629955"/>
          <a:ext cx="8078415" cy="3561080"/>
        </p:xfrm>
        <a:graphic>
          <a:graphicData uri="http://schemas.openxmlformats.org/drawingml/2006/table">
            <a:tbl>
              <a:tblPr firstRow="1" bandRow="1">
                <a:tableStyleId>{F5AB1C69-6EDB-4FF4-983F-18BD219EF322}</a:tableStyleId>
              </a:tblPr>
              <a:tblGrid>
                <a:gridCol w="1950995">
                  <a:extLst>
                    <a:ext uri="{9D8B030D-6E8A-4147-A177-3AD203B41FA5}">
                      <a16:colId xmlns:a16="http://schemas.microsoft.com/office/drawing/2014/main" xmlns="" val="2193517573"/>
                    </a:ext>
                  </a:extLst>
                </a:gridCol>
                <a:gridCol w="2628212">
                  <a:extLst>
                    <a:ext uri="{9D8B030D-6E8A-4147-A177-3AD203B41FA5}">
                      <a16:colId xmlns:a16="http://schemas.microsoft.com/office/drawing/2014/main" xmlns="" val="386801260"/>
                    </a:ext>
                  </a:extLst>
                </a:gridCol>
                <a:gridCol w="3499208">
                  <a:extLst>
                    <a:ext uri="{9D8B030D-6E8A-4147-A177-3AD203B41FA5}">
                      <a16:colId xmlns:a16="http://schemas.microsoft.com/office/drawing/2014/main" xmlns="" val="3203809975"/>
                    </a:ext>
                  </a:extLst>
                </a:gridCol>
              </a:tblGrid>
              <a:tr h="129391">
                <a:tc>
                  <a:txBody>
                    <a:bodyPr/>
                    <a:lstStyle/>
                    <a:p>
                      <a:r>
                        <a:rPr kumimoji="1" lang="ja-JP" altLang="en-US" dirty="0"/>
                        <a:t>役割</a:t>
                      </a:r>
                    </a:p>
                  </a:txBody>
                  <a:tcPr/>
                </a:tc>
                <a:tc>
                  <a:txBody>
                    <a:bodyPr/>
                    <a:lstStyle/>
                    <a:p>
                      <a:r>
                        <a:rPr kumimoji="1" lang="ja-JP" altLang="en-US" dirty="0"/>
                        <a:t>氏名</a:t>
                      </a:r>
                    </a:p>
                  </a:txBody>
                  <a:tcPr/>
                </a:tc>
                <a:tc>
                  <a:txBody>
                    <a:bodyPr/>
                    <a:lstStyle/>
                    <a:p>
                      <a:r>
                        <a:rPr kumimoji="1" lang="ja-JP" altLang="en-US" dirty="0"/>
                        <a:t>備考</a:t>
                      </a:r>
                    </a:p>
                  </a:txBody>
                  <a:tcPr/>
                </a:tc>
                <a:extLst>
                  <a:ext uri="{0D108BD9-81ED-4DB2-BD59-A6C34878D82A}">
                    <a16:rowId xmlns:a16="http://schemas.microsoft.com/office/drawing/2014/main" xmlns="" val="1816064506"/>
                  </a:ext>
                </a:extLst>
              </a:tr>
              <a:tr h="370840">
                <a:tc>
                  <a:txBody>
                    <a:bodyPr/>
                    <a:lstStyle/>
                    <a:p>
                      <a:r>
                        <a:rPr kumimoji="1" lang="ja-JP" altLang="en-US" sz="1700" dirty="0"/>
                        <a:t>委託者</a:t>
                      </a:r>
                    </a:p>
                  </a:txBody>
                  <a:tcPr/>
                </a:tc>
                <a:tc>
                  <a:txBody>
                    <a:bodyPr/>
                    <a:lstStyle/>
                    <a:p>
                      <a:endParaRPr kumimoji="1" lang="ja-JP" altLang="en-US" sz="1700"/>
                    </a:p>
                  </a:txBody>
                  <a:tcPr/>
                </a:tc>
                <a:tc>
                  <a:txBody>
                    <a:bodyPr/>
                    <a:lstStyle/>
                    <a:p>
                      <a:r>
                        <a:rPr kumimoji="1" lang="ja-JP" altLang="en-US" sz="1400" dirty="0" smtClean="0"/>
                        <a:t>皆様ご自身</a:t>
                      </a:r>
                      <a:endParaRPr kumimoji="1" lang="ja-JP" altLang="en-US" sz="1400" dirty="0"/>
                    </a:p>
                  </a:txBody>
                  <a:tcPr/>
                </a:tc>
                <a:extLst>
                  <a:ext uri="{0D108BD9-81ED-4DB2-BD59-A6C34878D82A}">
                    <a16:rowId xmlns:a16="http://schemas.microsoft.com/office/drawing/2014/main" xmlns="" val="1077919812"/>
                  </a:ext>
                </a:extLst>
              </a:tr>
              <a:tr h="370840">
                <a:tc>
                  <a:txBody>
                    <a:bodyPr/>
                    <a:lstStyle/>
                    <a:p>
                      <a:r>
                        <a:rPr kumimoji="1" lang="ja-JP" altLang="en-US" sz="1700" dirty="0"/>
                        <a:t>受託者</a:t>
                      </a:r>
                    </a:p>
                  </a:txBody>
                  <a:tcPr/>
                </a:tc>
                <a:tc>
                  <a:txBody>
                    <a:bodyPr/>
                    <a:lstStyle/>
                    <a:p>
                      <a:endParaRPr kumimoji="1" lang="ja-JP" altLang="en-US" sz="1700" dirty="0"/>
                    </a:p>
                  </a:txBody>
                  <a:tcPr/>
                </a:tc>
                <a:tc>
                  <a:txBody>
                    <a:bodyPr/>
                    <a:lstStyle/>
                    <a:p>
                      <a:r>
                        <a:rPr kumimoji="1" lang="ja-JP" altLang="en-US" sz="1400" dirty="0"/>
                        <a:t>財産を</a:t>
                      </a:r>
                      <a:r>
                        <a:rPr kumimoji="1" lang="ja-JP" altLang="en-US" sz="1400" dirty="0" smtClean="0"/>
                        <a:t>託される人</a:t>
                      </a:r>
                      <a:r>
                        <a:rPr kumimoji="1" lang="ja-JP" altLang="en-US" sz="1400" dirty="0"/>
                        <a:t>です。</a:t>
                      </a:r>
                    </a:p>
                  </a:txBody>
                  <a:tcPr/>
                </a:tc>
                <a:extLst>
                  <a:ext uri="{0D108BD9-81ED-4DB2-BD59-A6C34878D82A}">
                    <a16:rowId xmlns:a16="http://schemas.microsoft.com/office/drawing/2014/main" xmlns="" val="1760622453"/>
                  </a:ext>
                </a:extLst>
              </a:tr>
              <a:tr h="370840">
                <a:tc>
                  <a:txBody>
                    <a:bodyPr/>
                    <a:lstStyle/>
                    <a:p>
                      <a:r>
                        <a:rPr kumimoji="1" lang="ja-JP" altLang="en-US" sz="1700" dirty="0"/>
                        <a:t>第一受益者</a:t>
                      </a:r>
                    </a:p>
                  </a:txBody>
                  <a:tcPr/>
                </a:tc>
                <a:tc>
                  <a:txBody>
                    <a:bodyPr/>
                    <a:lstStyle/>
                    <a:p>
                      <a:endParaRPr kumimoji="1" lang="ja-JP" altLang="en-US" sz="1700" dirty="0"/>
                    </a:p>
                  </a:txBody>
                  <a:tcPr/>
                </a:tc>
                <a:tc>
                  <a:txBody>
                    <a:bodyPr/>
                    <a:lstStyle/>
                    <a:p>
                      <a:r>
                        <a:rPr kumimoji="1" lang="ja-JP" altLang="en-US" sz="1400" dirty="0"/>
                        <a:t>委託者と違う場合は贈与税が発生します。</a:t>
                      </a:r>
                    </a:p>
                  </a:txBody>
                  <a:tcPr/>
                </a:tc>
                <a:extLst>
                  <a:ext uri="{0D108BD9-81ED-4DB2-BD59-A6C34878D82A}">
                    <a16:rowId xmlns:a16="http://schemas.microsoft.com/office/drawing/2014/main" xmlns="" val="2390612871"/>
                  </a:ext>
                </a:extLst>
              </a:tr>
              <a:tr h="370840">
                <a:tc>
                  <a:txBody>
                    <a:bodyPr/>
                    <a:lstStyle/>
                    <a:p>
                      <a:r>
                        <a:rPr kumimoji="1" lang="ja-JP" altLang="en-US" sz="1700" dirty="0"/>
                        <a:t>第二受益者</a:t>
                      </a:r>
                    </a:p>
                  </a:txBody>
                  <a:tcPr/>
                </a:tc>
                <a:tc>
                  <a:txBody>
                    <a:bodyPr/>
                    <a:lstStyle/>
                    <a:p>
                      <a:endParaRPr kumimoji="1" lang="ja-JP" altLang="en-US" sz="1700" dirty="0"/>
                    </a:p>
                  </a:txBody>
                  <a:tcPr/>
                </a:tc>
                <a:tc>
                  <a:txBody>
                    <a:bodyPr/>
                    <a:lstStyle/>
                    <a:p>
                      <a:r>
                        <a:rPr kumimoji="1" lang="ja-JP" altLang="en-US" sz="1400" dirty="0"/>
                        <a:t>相続発生後も信託を終了しない場合</a:t>
                      </a:r>
                    </a:p>
                  </a:txBody>
                  <a:tcPr/>
                </a:tc>
                <a:extLst>
                  <a:ext uri="{0D108BD9-81ED-4DB2-BD59-A6C34878D82A}">
                    <a16:rowId xmlns:a16="http://schemas.microsoft.com/office/drawing/2014/main" xmlns="" val="3035870291"/>
                  </a:ext>
                </a:extLst>
              </a:tr>
              <a:tr h="370840">
                <a:tc>
                  <a:txBody>
                    <a:bodyPr/>
                    <a:lstStyle/>
                    <a:p>
                      <a:r>
                        <a:rPr kumimoji="1" lang="ja-JP" altLang="en-US" sz="1700" dirty="0"/>
                        <a:t>第三受益者</a:t>
                      </a:r>
                    </a:p>
                  </a:txBody>
                  <a:tcPr/>
                </a:tc>
                <a:tc>
                  <a:txBody>
                    <a:bodyPr/>
                    <a:lstStyle/>
                    <a:p>
                      <a:endParaRPr kumimoji="1" lang="ja-JP" altLang="en-US" sz="1700" dirty="0"/>
                    </a:p>
                  </a:txBody>
                  <a:tcPr/>
                </a:tc>
                <a:tc>
                  <a:txBody>
                    <a:bodyPr/>
                    <a:lstStyle/>
                    <a:p>
                      <a:r>
                        <a:rPr kumimoji="1" lang="ja-JP" altLang="en-US" sz="1400" dirty="0"/>
                        <a:t>同上</a:t>
                      </a:r>
                    </a:p>
                  </a:txBody>
                  <a:tcPr/>
                </a:tc>
                <a:extLst>
                  <a:ext uri="{0D108BD9-81ED-4DB2-BD59-A6C34878D82A}">
                    <a16:rowId xmlns:a16="http://schemas.microsoft.com/office/drawing/2014/main" xmlns="" val="40984884"/>
                  </a:ext>
                </a:extLst>
              </a:tr>
              <a:tr h="370840">
                <a:tc>
                  <a:txBody>
                    <a:bodyPr/>
                    <a:lstStyle/>
                    <a:p>
                      <a:r>
                        <a:rPr kumimoji="1" lang="ja-JP" altLang="en-US" sz="1700" dirty="0"/>
                        <a:t>信託監督人</a:t>
                      </a:r>
                      <a:endParaRPr kumimoji="1" lang="en-US" altLang="ja-JP" sz="1700" dirty="0"/>
                    </a:p>
                    <a:p>
                      <a:r>
                        <a:rPr kumimoji="1" lang="ja-JP" altLang="en-US" sz="1700" dirty="0"/>
                        <a:t>（オプション）</a:t>
                      </a:r>
                    </a:p>
                  </a:txBody>
                  <a:tcPr/>
                </a:tc>
                <a:tc>
                  <a:txBody>
                    <a:bodyPr/>
                    <a:lstStyle/>
                    <a:p>
                      <a:endParaRPr kumimoji="1" lang="ja-JP" altLang="en-US" sz="1700" dirty="0"/>
                    </a:p>
                  </a:txBody>
                  <a:tcPr/>
                </a:tc>
                <a:tc>
                  <a:txBody>
                    <a:bodyPr/>
                    <a:lstStyle/>
                    <a:p>
                      <a:r>
                        <a:rPr kumimoji="1" lang="ja-JP" altLang="en-US" sz="1400" dirty="0"/>
                        <a:t>受託者を監督する人をつけたいとき</a:t>
                      </a:r>
                    </a:p>
                  </a:txBody>
                  <a:tcPr/>
                </a:tc>
                <a:extLst>
                  <a:ext uri="{0D108BD9-81ED-4DB2-BD59-A6C34878D82A}">
                    <a16:rowId xmlns:a16="http://schemas.microsoft.com/office/drawing/2014/main" xmlns="" val="3858243062"/>
                  </a:ext>
                </a:extLst>
              </a:tr>
              <a:tr h="370840">
                <a:tc>
                  <a:txBody>
                    <a:bodyPr/>
                    <a:lstStyle/>
                    <a:p>
                      <a:r>
                        <a:rPr kumimoji="1" lang="ja-JP" altLang="en-US" sz="1700" dirty="0"/>
                        <a:t>受益者代理人</a:t>
                      </a:r>
                      <a:endParaRPr kumimoji="1" lang="en-US" altLang="ja-JP" sz="1700" dirty="0"/>
                    </a:p>
                    <a:p>
                      <a:r>
                        <a:rPr kumimoji="1" lang="ja-JP" altLang="en-US" sz="1700" dirty="0"/>
                        <a:t>（オプション）</a:t>
                      </a:r>
                    </a:p>
                  </a:txBody>
                  <a:tcPr/>
                </a:tc>
                <a:tc>
                  <a:txBody>
                    <a:bodyPr/>
                    <a:lstStyle/>
                    <a:p>
                      <a:endParaRPr kumimoji="1" lang="ja-JP" altLang="en-US" sz="1700" dirty="0"/>
                    </a:p>
                  </a:txBody>
                  <a:tcPr/>
                </a:tc>
                <a:tc>
                  <a:txBody>
                    <a:bodyPr/>
                    <a:lstStyle/>
                    <a:p>
                      <a:r>
                        <a:rPr kumimoji="1" lang="ja-JP" altLang="en-US" sz="1400" dirty="0"/>
                        <a:t>受益者が適切に受益権を行使するのが難しいとき（認知症・未成年者・精神上の</a:t>
                      </a:r>
                      <a:r>
                        <a:rPr kumimoji="1" lang="ja-JP" altLang="en-US" sz="1400" dirty="0" err="1"/>
                        <a:t>障がい</a:t>
                      </a:r>
                      <a:r>
                        <a:rPr kumimoji="1" lang="ja-JP" altLang="en-US" sz="1400" dirty="0"/>
                        <a:t>など）</a:t>
                      </a:r>
                    </a:p>
                  </a:txBody>
                  <a:tcPr/>
                </a:tc>
                <a:extLst>
                  <a:ext uri="{0D108BD9-81ED-4DB2-BD59-A6C34878D82A}">
                    <a16:rowId xmlns:a16="http://schemas.microsoft.com/office/drawing/2014/main" xmlns="" val="535708598"/>
                  </a:ext>
                </a:extLst>
              </a:tr>
            </a:tbl>
          </a:graphicData>
        </a:graphic>
      </p:graphicFrame>
    </p:spTree>
    <p:extLst>
      <p:ext uri="{BB962C8B-B14F-4D97-AF65-F5344CB8AC3E}">
        <p14:creationId xmlns:p14="http://schemas.microsoft.com/office/powerpoint/2010/main" val="190429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numCol="2">
            <a:normAutofit fontScale="70000" lnSpcReduction="20000"/>
          </a:bodyPr>
          <a:lstStyle/>
          <a:p>
            <a:pPr marL="624078" lvl="0" indent="-514350">
              <a:buFont typeface="+mj-lt"/>
              <a:buAutoNum type="arabicPeriod" startAt="10"/>
            </a:pPr>
            <a:r>
              <a:rPr lang="ja-JP" altLang="ja-JP" dirty="0" smtClean="0"/>
              <a:t>会</a:t>
            </a:r>
            <a:r>
              <a:rPr lang="ja-JP" altLang="ja-JP" dirty="0"/>
              <a:t>社オーナー（株主）が認知症になったら議決権を行使できなくなり、会社にとって重要な決定ができなくなります。</a:t>
            </a:r>
          </a:p>
          <a:p>
            <a:pPr marL="624078" lvl="0" indent="-514350">
              <a:buFont typeface="+mj-lt"/>
              <a:buAutoNum type="arabicPeriod" startAt="10"/>
            </a:pPr>
            <a:r>
              <a:rPr lang="ja-JP" altLang="ja-JP" dirty="0"/>
              <a:t>後見人が遺産分割協議に参加する場合、ご本人の法定相続分相当額を確保する内容でないと同意しません。</a:t>
            </a:r>
          </a:p>
          <a:p>
            <a:pPr marL="624078" lvl="0" indent="-514350">
              <a:buFont typeface="+mj-lt"/>
              <a:buAutoNum type="arabicPeriod" startAt="10"/>
            </a:pPr>
            <a:r>
              <a:rPr lang="ja-JP" altLang="ja-JP" dirty="0"/>
              <a:t>何の準備もせずに判断能力が無くなれば法定後見しか選択できません</a:t>
            </a:r>
            <a:r>
              <a:rPr lang="ja-JP" altLang="ja-JP" dirty="0" smtClean="0"/>
              <a:t>。</a:t>
            </a:r>
            <a:endParaRPr lang="en-US" altLang="ja-JP" dirty="0" smtClean="0"/>
          </a:p>
          <a:p>
            <a:pPr marL="624078" lvl="0" indent="-514350">
              <a:buFont typeface="+mj-lt"/>
              <a:buAutoNum type="arabicPeriod" startAt="10"/>
            </a:pPr>
            <a:endParaRPr lang="en-US" altLang="ja-JP" dirty="0" smtClean="0"/>
          </a:p>
          <a:p>
            <a:pPr marL="109728" lvl="0" indent="0">
              <a:buNone/>
            </a:pPr>
            <a:r>
              <a:rPr lang="ja-JP" altLang="en-US" dirty="0" smtClean="0"/>
              <a:t>相続</a:t>
            </a:r>
            <a:endParaRPr lang="en-US" altLang="ja-JP" dirty="0" smtClean="0"/>
          </a:p>
          <a:p>
            <a:pPr marL="624078" lvl="0" indent="-514350">
              <a:buFont typeface="+mj-lt"/>
              <a:buAutoNum type="arabicPeriod"/>
            </a:pPr>
            <a:r>
              <a:rPr lang="ja-JP" altLang="ja-JP" dirty="0" smtClean="0"/>
              <a:t>遺言書</a:t>
            </a:r>
            <a:r>
              <a:rPr lang="ja-JP" altLang="ja-JP" dirty="0"/>
              <a:t>がない場合、一般的には相続人全員で遺産分割協議をします。遺産分割協議書には相続人全員の実印を押印し、印鑑証明書を添付します。</a:t>
            </a:r>
          </a:p>
          <a:p>
            <a:pPr marL="624078" lvl="0" indent="-514350">
              <a:buFont typeface="+mj-lt"/>
              <a:buAutoNum type="arabicPeriod"/>
            </a:pPr>
            <a:r>
              <a:rPr lang="ja-JP" altLang="ja-JP" dirty="0"/>
              <a:t>遺言書では自分の次の承継者しか指定できません。何代にも渡る指定はできません。</a:t>
            </a:r>
          </a:p>
          <a:p>
            <a:pPr marL="624078" lvl="0" indent="-514350">
              <a:buFont typeface="+mj-lt"/>
              <a:buAutoNum type="arabicPeriod"/>
            </a:pPr>
            <a:r>
              <a:rPr lang="ja-JP" altLang="ja-JP" dirty="0"/>
              <a:t>相続が起きた場合、株式は法定相続分に応じて自動的に分かれる訳ではありません。１株が法定相続分による準共有状態になり、それが何株もあるということになります。準共有状態では持分価格の過半数で権利行使者を決めます。</a:t>
            </a:r>
          </a:p>
          <a:p>
            <a:pPr marL="624078" lvl="0" indent="-514350">
              <a:buFont typeface="+mj-lt"/>
              <a:buAutoNum type="arabicPeriod"/>
            </a:pPr>
            <a:r>
              <a:rPr lang="ja-JP" altLang="ja-JP" dirty="0"/>
              <a:t>判断能力が無くなった後は遺言書を作成することができません。</a:t>
            </a:r>
          </a:p>
          <a:p>
            <a:pPr marL="624078" lvl="0" indent="-514350">
              <a:buFont typeface="+mj-lt"/>
              <a:buAutoNum type="arabicPeriod"/>
            </a:pPr>
            <a:endParaRPr lang="ja-JP" altLang="ja-JP"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
        <p:nvSpPr>
          <p:cNvPr id="4" name="タイトル 3"/>
          <p:cNvSpPr>
            <a:spLocks noGrp="1"/>
          </p:cNvSpPr>
          <p:nvPr>
            <p:ph type="title"/>
          </p:nvPr>
        </p:nvSpPr>
        <p:spPr/>
        <p:txBody>
          <a:bodyPr/>
          <a:lstStyle/>
          <a:p>
            <a:r>
              <a:rPr kumimoji="1" lang="ja-JP" altLang="en-US" dirty="0" smtClean="0"/>
              <a:t>認知症・相続に関する思い違い</a:t>
            </a:r>
            <a:endParaRPr kumimoji="1" lang="ja-JP" altLang="en-US" dirty="0"/>
          </a:p>
        </p:txBody>
      </p:sp>
    </p:spTree>
    <p:extLst>
      <p:ext uri="{BB962C8B-B14F-4D97-AF65-F5344CB8AC3E}">
        <p14:creationId xmlns:p14="http://schemas.microsoft.com/office/powerpoint/2010/main" val="2962249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5116023"/>
          </a:xfrm>
        </p:spPr>
        <p:txBody>
          <a:bodyPr>
            <a:noAutofit/>
          </a:bodyPr>
          <a:lstStyle/>
          <a:p>
            <a:pPr marL="624078" indent="-514350">
              <a:buFont typeface="+mj-lt"/>
              <a:buAutoNum type="arabicPeriod" startAt="3"/>
            </a:pPr>
            <a:r>
              <a:rPr kumimoji="1" lang="ja-JP" altLang="en-US" sz="1700" dirty="0"/>
              <a:t>信託財産</a:t>
            </a:r>
            <a:r>
              <a:rPr kumimoji="1" lang="en-US" altLang="ja-JP" sz="1700" dirty="0"/>
              <a:t/>
            </a:r>
            <a:br>
              <a:rPr kumimoji="1" lang="en-US" altLang="ja-JP" sz="1700" dirty="0"/>
            </a:br>
            <a:r>
              <a:rPr kumimoji="1" lang="en-US" altLang="ja-JP" sz="1700" dirty="0"/>
              <a:t/>
            </a:r>
            <a:br>
              <a:rPr kumimoji="1" lang="en-US" altLang="ja-JP" sz="1700" dirty="0"/>
            </a:br>
            <a:r>
              <a:rPr kumimoji="1" lang="ja-JP" altLang="en-US" sz="1700" dirty="0"/>
              <a:t>信託する財産は何ですか？</a:t>
            </a:r>
            <a:r>
              <a:rPr kumimoji="1" lang="en-US" altLang="ja-JP" sz="1700" dirty="0"/>
              <a:t/>
            </a:r>
            <a:br>
              <a:rPr kumimoji="1" lang="en-US" altLang="ja-JP" sz="1700" dirty="0"/>
            </a:br>
            <a:r>
              <a:rPr kumimoji="1" lang="en-US" altLang="ja-JP" sz="1700" dirty="0"/>
              <a:t>	</a:t>
            </a:r>
            <a:r>
              <a:rPr kumimoji="1" lang="ja-JP" altLang="en-US" sz="1700" dirty="0"/>
              <a:t>□　不動産</a:t>
            </a:r>
            <a:r>
              <a:rPr kumimoji="1" lang="en-US" altLang="ja-JP" sz="1700" dirty="0"/>
              <a:t/>
            </a:r>
            <a:br>
              <a:rPr kumimoji="1" lang="en-US" altLang="ja-JP" sz="1700" dirty="0"/>
            </a:br>
            <a:r>
              <a:rPr kumimoji="1" lang="en-US" altLang="ja-JP" sz="1700" dirty="0"/>
              <a:t/>
            </a:r>
            <a:br>
              <a:rPr kumimoji="1" lang="en-US" altLang="ja-JP" sz="1700" dirty="0"/>
            </a:br>
            <a:endParaRPr kumimoji="1" lang="en-US" altLang="ja-JP" sz="1700" dirty="0"/>
          </a:p>
          <a:p>
            <a:pPr marL="109728" indent="0">
              <a:buNone/>
            </a:pPr>
            <a:r>
              <a:rPr kumimoji="1" lang="en-US" altLang="ja-JP" sz="1700" dirty="0"/>
              <a:t>	</a:t>
            </a:r>
            <a:r>
              <a:rPr kumimoji="1" lang="ja-JP" altLang="en-US" sz="1700" dirty="0"/>
              <a:t>□　現金</a:t>
            </a:r>
            <a:endParaRPr kumimoji="1" lang="en-US" altLang="ja-JP" sz="1700" dirty="0"/>
          </a:p>
          <a:p>
            <a:pPr marL="109728" indent="0">
              <a:buNone/>
            </a:pPr>
            <a:r>
              <a:rPr kumimoji="1" lang="en-US" altLang="ja-JP" sz="1700" dirty="0"/>
              <a:t>	</a:t>
            </a:r>
            <a:r>
              <a:rPr kumimoji="1" lang="ja-JP" altLang="en-US" sz="1700" dirty="0"/>
              <a:t>□　非上場株式</a:t>
            </a:r>
            <a:endParaRPr kumimoji="1" lang="en-US" altLang="ja-JP" sz="1700" dirty="0"/>
          </a:p>
          <a:p>
            <a:pPr marL="109728" indent="0">
              <a:buNone/>
            </a:pPr>
            <a:r>
              <a:rPr lang="en-US" altLang="ja-JP" sz="1700" dirty="0"/>
              <a:t>	</a:t>
            </a:r>
            <a:r>
              <a:rPr lang="ja-JP" altLang="en-US" sz="1700" dirty="0"/>
              <a:t>□　その他（</a:t>
            </a:r>
            <a:r>
              <a:rPr lang="en-US" altLang="ja-JP" sz="1700" dirty="0"/>
              <a:t>						</a:t>
            </a:r>
            <a:r>
              <a:rPr lang="ja-JP" altLang="en-US" sz="1700" dirty="0"/>
              <a:t>）</a:t>
            </a:r>
            <a:endParaRPr kumimoji="1" lang="en-US" altLang="ja-JP" sz="1700" dirty="0"/>
          </a:p>
          <a:p>
            <a:pPr marL="624078" indent="-514350">
              <a:buFont typeface="+mj-lt"/>
              <a:buAutoNum type="arabicPeriod" startAt="3"/>
            </a:pPr>
            <a:endParaRPr kumimoji="1" lang="en-US" altLang="ja-JP" sz="1700" dirty="0"/>
          </a:p>
          <a:p>
            <a:pPr marL="624078" indent="-514350">
              <a:buFont typeface="+mj-lt"/>
              <a:buAutoNum type="arabicPeriod" startAt="4"/>
            </a:pPr>
            <a:r>
              <a:rPr kumimoji="1" lang="ja-JP" altLang="en-US" sz="1700" dirty="0"/>
              <a:t>受託者に与える権限</a:t>
            </a:r>
            <a:r>
              <a:rPr kumimoji="1" lang="en-US" altLang="ja-JP" sz="1700" dirty="0"/>
              <a:t/>
            </a:r>
            <a:br>
              <a:rPr kumimoji="1" lang="en-US" altLang="ja-JP" sz="1700" dirty="0"/>
            </a:br>
            <a:r>
              <a:rPr kumimoji="1" lang="en-US" altLang="ja-JP" sz="1700" dirty="0"/>
              <a:t/>
            </a:r>
            <a:br>
              <a:rPr kumimoji="1" lang="en-US" altLang="ja-JP" sz="1700" dirty="0"/>
            </a:br>
            <a:r>
              <a:rPr kumimoji="1" lang="ja-JP" altLang="en-US" sz="1700" dirty="0"/>
              <a:t>受託者にどんな権限を与えますか？</a:t>
            </a:r>
            <a:endParaRPr kumimoji="1" lang="en-US" altLang="ja-JP" sz="1700" dirty="0"/>
          </a:p>
          <a:p>
            <a:pPr marL="109728" indent="0">
              <a:buNone/>
            </a:pPr>
            <a:r>
              <a:rPr kumimoji="1" lang="en-US" altLang="ja-JP" sz="1700" dirty="0"/>
              <a:t>	</a:t>
            </a:r>
            <a:r>
              <a:rPr kumimoji="1" lang="ja-JP" altLang="en-US" sz="1700" dirty="0"/>
              <a:t>□　管理する</a:t>
            </a:r>
            <a:r>
              <a:rPr kumimoji="1" lang="en-US" altLang="ja-JP" sz="1700" dirty="0"/>
              <a:t>	</a:t>
            </a:r>
            <a:r>
              <a:rPr kumimoji="1" lang="ja-JP" altLang="en-US" sz="1700" dirty="0"/>
              <a:t>□　不動産を貸す</a:t>
            </a:r>
            <a:r>
              <a:rPr kumimoji="1" lang="en-US" altLang="ja-JP" sz="1700" dirty="0"/>
              <a:t>	</a:t>
            </a:r>
            <a:r>
              <a:rPr kumimoji="1" lang="ja-JP" altLang="en-US" sz="1700" dirty="0"/>
              <a:t>□　不動産を売る</a:t>
            </a:r>
            <a:endParaRPr kumimoji="1" lang="en-US" altLang="ja-JP" sz="1700" dirty="0"/>
          </a:p>
          <a:p>
            <a:pPr marL="109728" indent="0">
              <a:buNone/>
            </a:pPr>
            <a:r>
              <a:rPr lang="en-US" altLang="ja-JP" sz="1700" dirty="0"/>
              <a:t>	</a:t>
            </a:r>
            <a:r>
              <a:rPr lang="ja-JP" altLang="en-US" sz="1700" dirty="0"/>
              <a:t>□　不動産を買う</a:t>
            </a:r>
            <a:r>
              <a:rPr lang="en-US" altLang="ja-JP" sz="1700" dirty="0"/>
              <a:t>	</a:t>
            </a:r>
            <a:r>
              <a:rPr lang="ja-JP" altLang="en-US" sz="1700" dirty="0"/>
              <a:t>□　建物を建てる</a:t>
            </a:r>
            <a:r>
              <a:rPr lang="en-US" altLang="ja-JP" sz="1700" dirty="0"/>
              <a:t>	</a:t>
            </a:r>
            <a:r>
              <a:rPr lang="ja-JP" altLang="en-US" sz="1700" dirty="0"/>
              <a:t>□　建物を解体する</a:t>
            </a:r>
            <a:endParaRPr lang="en-US" altLang="ja-JP" sz="1700" dirty="0"/>
          </a:p>
          <a:p>
            <a:pPr marL="109728" indent="0">
              <a:buNone/>
            </a:pPr>
            <a:r>
              <a:rPr kumimoji="1" lang="en-US" altLang="ja-JP" sz="1700" dirty="0"/>
              <a:t>	</a:t>
            </a:r>
            <a:r>
              <a:rPr kumimoji="1" lang="ja-JP" altLang="en-US" sz="1700" dirty="0"/>
              <a:t>□　借り入れを</a:t>
            </a:r>
            <a:r>
              <a:rPr kumimoji="1" lang="ja-JP" altLang="en-US" sz="1700" dirty="0" smtClean="0"/>
              <a:t>する</a:t>
            </a:r>
            <a:r>
              <a:rPr kumimoji="1" lang="en-US" altLang="ja-JP" sz="1700" dirty="0" smtClean="0"/>
              <a:t>	</a:t>
            </a:r>
            <a:r>
              <a:rPr kumimoji="1" lang="ja-JP" altLang="en-US" sz="1700" dirty="0" smtClean="0"/>
              <a:t>□　担保設定をする</a:t>
            </a:r>
            <a:r>
              <a:rPr kumimoji="1" lang="en-US" altLang="ja-JP" sz="1700" smtClean="0"/>
              <a:t>	</a:t>
            </a:r>
            <a:r>
              <a:rPr kumimoji="1" lang="ja-JP" altLang="en-US" sz="1700" smtClean="0"/>
              <a:t>□</a:t>
            </a:r>
            <a:r>
              <a:rPr kumimoji="1" lang="ja-JP" altLang="en-US" sz="1700" dirty="0"/>
              <a:t>　株式の議決権行使</a:t>
            </a:r>
            <a:endParaRPr kumimoji="1" lang="en-US" altLang="ja-JP" sz="1700" dirty="0"/>
          </a:p>
          <a:p>
            <a:pPr marL="109728" indent="0">
              <a:buNone/>
            </a:pPr>
            <a:r>
              <a:rPr lang="en-US" altLang="ja-JP" sz="1700" dirty="0"/>
              <a:t>	</a:t>
            </a:r>
            <a:endParaRPr kumimoji="1" lang="en-US" altLang="ja-JP" sz="1700" dirty="0"/>
          </a:p>
          <a:p>
            <a:pPr marL="109728" indent="0">
              <a:buNone/>
            </a:pPr>
            <a:r>
              <a:rPr kumimoji="1" lang="en-US" altLang="ja-JP" sz="1700" dirty="0"/>
              <a:t>	</a:t>
            </a:r>
            <a:br>
              <a:rPr kumimoji="1" lang="en-US" altLang="ja-JP" sz="1700" dirty="0"/>
            </a:br>
            <a:r>
              <a:rPr kumimoji="1" lang="en-US" altLang="ja-JP" sz="1700" dirty="0"/>
              <a:t/>
            </a:r>
            <a:br>
              <a:rPr kumimoji="1" lang="en-US" altLang="ja-JP" sz="1700" dirty="0"/>
            </a:br>
            <a:endParaRPr kumimoji="1" lang="ja-JP" altLang="en-US" sz="1700"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
        <p:nvSpPr>
          <p:cNvPr id="4" name="タイトル 3"/>
          <p:cNvSpPr>
            <a:spLocks noGrp="1"/>
          </p:cNvSpPr>
          <p:nvPr>
            <p:ph type="title"/>
          </p:nvPr>
        </p:nvSpPr>
        <p:spPr/>
        <p:txBody>
          <a:bodyPr/>
          <a:lstStyle/>
          <a:p>
            <a:r>
              <a:rPr kumimoji="1" lang="ja-JP" altLang="en-US" dirty="0"/>
              <a:t>家族信託チェックリスト</a:t>
            </a:r>
          </a:p>
        </p:txBody>
      </p:sp>
    </p:spTree>
    <p:extLst>
      <p:ext uri="{BB962C8B-B14F-4D97-AF65-F5344CB8AC3E}">
        <p14:creationId xmlns:p14="http://schemas.microsoft.com/office/powerpoint/2010/main" val="109454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
        <p:nvSpPr>
          <p:cNvPr id="4" name="タイトル 3"/>
          <p:cNvSpPr>
            <a:spLocks noGrp="1"/>
          </p:cNvSpPr>
          <p:nvPr>
            <p:ph type="title"/>
          </p:nvPr>
        </p:nvSpPr>
        <p:spPr/>
        <p:txBody>
          <a:bodyPr/>
          <a:lstStyle/>
          <a:p>
            <a:r>
              <a:rPr lang="ja-JP" altLang="en-US" dirty="0"/>
              <a:t>家族信託と類似制度の比較</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37466776"/>
              </p:ext>
            </p:extLst>
          </p:nvPr>
        </p:nvGraphicFramePr>
        <p:xfrm>
          <a:off x="467544" y="1412776"/>
          <a:ext cx="8136904" cy="5019040"/>
        </p:xfrm>
        <a:graphic>
          <a:graphicData uri="http://schemas.openxmlformats.org/drawingml/2006/table">
            <a:tbl>
              <a:tblPr firstRow="1" bandRow="1">
                <a:tableStyleId>{F5AB1C69-6EDB-4FF4-983F-18BD219EF322}</a:tableStyleId>
              </a:tblPr>
              <a:tblGrid>
                <a:gridCol w="1584176">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2664296">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370840">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dirty="0"/>
                        <a:t>メリット</a:t>
                      </a:r>
                    </a:p>
                  </a:txBody>
                  <a:tcPr/>
                </a:tc>
                <a:tc>
                  <a:txBody>
                    <a:bodyPr/>
                    <a:lstStyle/>
                    <a:p>
                      <a:r>
                        <a:rPr kumimoji="1" lang="ja-JP" altLang="en-US" dirty="0"/>
                        <a:t>デメリット</a:t>
                      </a:r>
                    </a:p>
                  </a:txBody>
                  <a:tcPr/>
                </a:tc>
                <a:extLst>
                  <a:ext uri="{0D108BD9-81ED-4DB2-BD59-A6C34878D82A}">
                    <a16:rowId xmlns:a16="http://schemas.microsoft.com/office/drawing/2014/main" xmlns="" val="10000"/>
                  </a:ext>
                </a:extLst>
              </a:tr>
              <a:tr h="370840">
                <a:tc rowSpan="2">
                  <a:txBody>
                    <a:bodyPr/>
                    <a:lstStyle/>
                    <a:p>
                      <a:r>
                        <a:rPr kumimoji="1" lang="ja-JP" altLang="en-US" dirty="0"/>
                        <a:t>相続対策</a:t>
                      </a:r>
                    </a:p>
                  </a:txBody>
                  <a:tcPr/>
                </a:tc>
                <a:tc>
                  <a:txBody>
                    <a:bodyPr/>
                    <a:lstStyle/>
                    <a:p>
                      <a:r>
                        <a:rPr kumimoji="1" lang="ja-JP" altLang="en-US" dirty="0"/>
                        <a:t>遺言書</a:t>
                      </a:r>
                    </a:p>
                  </a:txBody>
                  <a:tcPr/>
                </a:tc>
                <a:tc>
                  <a:txBody>
                    <a:bodyPr/>
                    <a:lstStyle/>
                    <a:p>
                      <a:pPr marL="171450" indent="-171450">
                        <a:buFont typeface="Arial" panose="020B0604020202020204" pitchFamily="34" charset="0"/>
                        <a:buChar char="•"/>
                      </a:pPr>
                      <a:r>
                        <a:rPr kumimoji="1" lang="ja-JP" altLang="en-US" sz="1100" dirty="0"/>
                        <a:t>家族信託に比べて低額</a:t>
                      </a:r>
                      <a:endParaRPr kumimoji="1" lang="en-US" altLang="ja-JP" sz="1100" dirty="0"/>
                    </a:p>
                    <a:p>
                      <a:pPr marL="171450" indent="-171450">
                        <a:buFont typeface="Arial" panose="020B0604020202020204" pitchFamily="34" charset="0"/>
                        <a:buChar char="•"/>
                      </a:pPr>
                      <a:r>
                        <a:rPr kumimoji="1" lang="ja-JP" altLang="en-US" sz="1100" dirty="0"/>
                        <a:t>家族信託を組めない判断能力となっていても、遺言書なら可能な場合もある。</a:t>
                      </a:r>
                    </a:p>
                  </a:txBody>
                  <a:tcPr/>
                </a:tc>
                <a:tc>
                  <a:txBody>
                    <a:bodyPr/>
                    <a:lstStyle/>
                    <a:p>
                      <a:pPr marL="171450" indent="-171450">
                        <a:buFont typeface="Arial" panose="020B0604020202020204" pitchFamily="34" charset="0"/>
                        <a:buChar char="•"/>
                      </a:pPr>
                      <a:r>
                        <a:rPr kumimoji="1" lang="ja-JP" altLang="en-US" sz="1100" dirty="0"/>
                        <a:t>自分の次の承継者しか指定できない</a:t>
                      </a:r>
                      <a:r>
                        <a:rPr kumimoji="1" lang="ja-JP" altLang="en-US" sz="1100" dirty="0" smtClean="0"/>
                        <a:t>。</a:t>
                      </a:r>
                      <a:endParaRPr kumimoji="1" lang="en-US" altLang="ja-JP" sz="1100" dirty="0" smtClean="0"/>
                    </a:p>
                    <a:p>
                      <a:pPr marL="171450" indent="-171450">
                        <a:buFont typeface="Arial" panose="020B0604020202020204" pitchFamily="34" charset="0"/>
                        <a:buChar char="•"/>
                      </a:pPr>
                      <a:r>
                        <a:rPr kumimoji="1" lang="ja-JP" altLang="en-US" sz="1100" dirty="0" smtClean="0"/>
                        <a:t>遺言書の書き換えが可能</a:t>
                      </a:r>
                      <a:endParaRPr kumimoji="1" lang="ja-JP" altLang="en-US" sz="1100" dirty="0"/>
                    </a:p>
                  </a:txBody>
                  <a:tcPr/>
                </a:tc>
                <a:extLst>
                  <a:ext uri="{0D108BD9-81ED-4DB2-BD59-A6C34878D82A}">
                    <a16:rowId xmlns:a16="http://schemas.microsoft.com/office/drawing/2014/main" xmlns="" val="10001"/>
                  </a:ext>
                </a:extLst>
              </a:tr>
              <a:tr h="370840">
                <a:tc vMerge="1">
                  <a:txBody>
                    <a:bodyPr/>
                    <a:lstStyle/>
                    <a:p>
                      <a:endParaRPr kumimoji="1" lang="ja-JP" altLang="en-US" dirty="0"/>
                    </a:p>
                  </a:txBody>
                  <a:tcPr/>
                </a:tc>
                <a:tc>
                  <a:txBody>
                    <a:bodyPr/>
                    <a:lstStyle/>
                    <a:p>
                      <a:r>
                        <a:rPr kumimoji="1" lang="ja-JP" altLang="en-US" dirty="0"/>
                        <a:t>家族信託</a:t>
                      </a:r>
                    </a:p>
                  </a:txBody>
                  <a:tcPr/>
                </a:tc>
                <a:tc>
                  <a:txBody>
                    <a:bodyPr/>
                    <a:lstStyle/>
                    <a:p>
                      <a:pPr marL="174625" indent="-174625">
                        <a:buFont typeface="Arial" panose="020B0604020202020204" pitchFamily="34" charset="0"/>
                        <a:buChar char="•"/>
                      </a:pPr>
                      <a:r>
                        <a:rPr kumimoji="1" lang="ja-JP" altLang="en-US" sz="1100" dirty="0"/>
                        <a:t>何代にも渡り承継者を指定できる。</a:t>
                      </a:r>
                      <a:endParaRPr kumimoji="1" lang="en-US" altLang="ja-JP" sz="1100" dirty="0"/>
                    </a:p>
                    <a:p>
                      <a:pPr marL="174625" indent="-174625">
                        <a:buFont typeface="Arial" panose="020B0604020202020204" pitchFamily="34" charset="0"/>
                        <a:buChar char="•"/>
                      </a:pPr>
                      <a:r>
                        <a:rPr kumimoji="1" lang="ja-JP" altLang="en-US" sz="1100" dirty="0"/>
                        <a:t>利益を受ける人（受益者）が複数でも管理する人（受託者）を一人にできるので、共有化対策となる</a:t>
                      </a:r>
                      <a:r>
                        <a:rPr kumimoji="1" lang="ja-JP" altLang="en-US" sz="1100" dirty="0" smtClean="0"/>
                        <a:t>。</a:t>
                      </a:r>
                      <a:endParaRPr kumimoji="1" lang="en-US" altLang="ja-JP" sz="1100" dirty="0" smtClean="0"/>
                    </a:p>
                    <a:p>
                      <a:pPr marL="174625" indent="-174625">
                        <a:buFont typeface="Arial" panose="020B0604020202020204" pitchFamily="34" charset="0"/>
                        <a:buChar char="•"/>
                      </a:pPr>
                      <a:r>
                        <a:rPr kumimoji="1" lang="ja-JP" altLang="en-US" sz="1100" smtClean="0"/>
                        <a:t>書き換えを防ぐこともできる。</a:t>
                      </a:r>
                      <a:endParaRPr kumimoji="1" lang="ja-JP" altLang="en-US" sz="1100" dirty="0"/>
                    </a:p>
                  </a:txBody>
                  <a:tcPr/>
                </a:tc>
                <a:tc>
                  <a:txBody>
                    <a:bodyPr/>
                    <a:lstStyle/>
                    <a:p>
                      <a:pPr marL="171450" indent="-171450">
                        <a:buFont typeface="Arial" panose="020B0604020202020204" pitchFamily="34" charset="0"/>
                        <a:buChar char="•"/>
                      </a:pPr>
                      <a:r>
                        <a:rPr kumimoji="1" lang="ja-JP" altLang="en-US" sz="1100" dirty="0"/>
                        <a:t>初期費用が高額</a:t>
                      </a:r>
                      <a:endParaRPr kumimoji="1" lang="en-US" altLang="ja-JP" sz="1100" dirty="0"/>
                    </a:p>
                    <a:p>
                      <a:pPr marL="171450" indent="-171450">
                        <a:buFont typeface="Arial" panose="020B0604020202020204" pitchFamily="34" charset="0"/>
                        <a:buChar char="•"/>
                      </a:pPr>
                      <a:r>
                        <a:rPr kumimoji="1" lang="ja-JP" altLang="en-US" sz="1100" dirty="0"/>
                        <a:t>受託者は帳簿や記録を作成しなければならない。</a:t>
                      </a:r>
                      <a:endParaRPr kumimoji="1" lang="en-US" altLang="ja-JP" sz="1100" dirty="0"/>
                    </a:p>
                    <a:p>
                      <a:pPr marL="171450" indent="-171450">
                        <a:buFont typeface="Arial" panose="020B0604020202020204" pitchFamily="34" charset="0"/>
                        <a:buChar char="•"/>
                      </a:pPr>
                      <a:r>
                        <a:rPr kumimoji="1" lang="ja-JP" altLang="en-US" sz="1100" dirty="0"/>
                        <a:t>遺言書に比べて高度な判断能力がないと契約不可。</a:t>
                      </a:r>
                    </a:p>
                  </a:txBody>
                  <a:tcPr/>
                </a:tc>
                <a:extLst>
                  <a:ext uri="{0D108BD9-81ED-4DB2-BD59-A6C34878D82A}">
                    <a16:rowId xmlns:a16="http://schemas.microsoft.com/office/drawing/2014/main" xmlns="" val="10002"/>
                  </a:ext>
                </a:extLst>
              </a:tr>
              <a:tr h="370840">
                <a:tc rowSpan="3">
                  <a:txBody>
                    <a:bodyPr/>
                    <a:lstStyle/>
                    <a:p>
                      <a:r>
                        <a:rPr kumimoji="1" lang="ja-JP" altLang="en-US" dirty="0"/>
                        <a:t>認知症対策</a:t>
                      </a:r>
                    </a:p>
                  </a:txBody>
                  <a:tcPr/>
                </a:tc>
                <a:tc>
                  <a:txBody>
                    <a:bodyPr/>
                    <a:lstStyle/>
                    <a:p>
                      <a:r>
                        <a:rPr kumimoji="1" lang="ja-JP" altLang="en-US" dirty="0"/>
                        <a:t>法定後見</a:t>
                      </a:r>
                    </a:p>
                  </a:txBody>
                  <a:tcPr/>
                </a:tc>
                <a:tc>
                  <a:txBody>
                    <a:bodyPr/>
                    <a:lstStyle/>
                    <a:p>
                      <a:pPr marL="171450" indent="-171450">
                        <a:buFont typeface="Arial" panose="020B0604020202020204" pitchFamily="34" charset="0"/>
                        <a:buChar char="•"/>
                      </a:pPr>
                      <a:r>
                        <a:rPr kumimoji="1" lang="ja-JP" altLang="en-US" sz="1100" dirty="0"/>
                        <a:t>場合によっては任意後見・家族信託に比べて低額（家族が後見人になれた場合）</a:t>
                      </a:r>
                    </a:p>
                  </a:txBody>
                  <a:tcPr/>
                </a:tc>
                <a:tc>
                  <a:txBody>
                    <a:bodyPr/>
                    <a:lstStyle/>
                    <a:p>
                      <a:pPr marL="171450" indent="-171450">
                        <a:buFont typeface="Arial" panose="020B0604020202020204" pitchFamily="34" charset="0"/>
                        <a:buChar char="•"/>
                      </a:pPr>
                      <a:r>
                        <a:rPr kumimoji="1" lang="ja-JP" altLang="en-US" sz="1100" dirty="0"/>
                        <a:t>後見人を決めるのは家庭裁判所である。</a:t>
                      </a:r>
                      <a:endParaRPr kumimoji="1" lang="en-US" altLang="ja-JP" sz="1100" dirty="0"/>
                    </a:p>
                    <a:p>
                      <a:pPr marL="171450" indent="-171450">
                        <a:buFont typeface="Arial" panose="020B0604020202020204" pitchFamily="34" charset="0"/>
                        <a:buChar char="•"/>
                      </a:pPr>
                      <a:r>
                        <a:rPr kumimoji="1" lang="ja-JP" altLang="en-US" sz="1100" dirty="0"/>
                        <a:t>不動産の処分ができるか分からない。</a:t>
                      </a:r>
                      <a:endParaRPr kumimoji="1" lang="en-US" altLang="ja-JP" sz="1100" dirty="0"/>
                    </a:p>
                    <a:p>
                      <a:pPr marL="171450" indent="-171450">
                        <a:buFont typeface="Arial" panose="020B0604020202020204" pitchFamily="34" charset="0"/>
                        <a:buChar char="•"/>
                      </a:pPr>
                      <a:r>
                        <a:rPr kumimoji="1" lang="ja-JP" altLang="en-US" sz="1100" dirty="0"/>
                        <a:t>相続税対策・資産活用はできない。</a:t>
                      </a:r>
                    </a:p>
                  </a:txBody>
                  <a:tcPr/>
                </a:tc>
                <a:extLst>
                  <a:ext uri="{0D108BD9-81ED-4DB2-BD59-A6C34878D82A}">
                    <a16:rowId xmlns:a16="http://schemas.microsoft.com/office/drawing/2014/main" xmlns="" val="10003"/>
                  </a:ext>
                </a:extLst>
              </a:tr>
              <a:tr h="370840">
                <a:tc vMerge="1">
                  <a:txBody>
                    <a:bodyPr/>
                    <a:lstStyle/>
                    <a:p>
                      <a:endParaRPr kumimoji="1" lang="ja-JP" altLang="en-US" dirty="0"/>
                    </a:p>
                  </a:txBody>
                  <a:tcPr/>
                </a:tc>
                <a:tc>
                  <a:txBody>
                    <a:bodyPr/>
                    <a:lstStyle/>
                    <a:p>
                      <a:r>
                        <a:rPr kumimoji="1" lang="ja-JP" altLang="en-US" dirty="0"/>
                        <a:t>任意後見</a:t>
                      </a:r>
                    </a:p>
                  </a:txBody>
                  <a:tcPr/>
                </a:tc>
                <a:tc>
                  <a:txBody>
                    <a:bodyPr/>
                    <a:lstStyle/>
                    <a:p>
                      <a:pPr marL="171450" indent="-171450">
                        <a:buFont typeface="Arial" panose="020B0604020202020204" pitchFamily="34" charset="0"/>
                        <a:buChar char="•"/>
                      </a:pPr>
                      <a:r>
                        <a:rPr kumimoji="1" lang="ja-JP" altLang="en-US" sz="1100" dirty="0"/>
                        <a:t>任意後見人は自分で選べる。</a:t>
                      </a:r>
                      <a:endParaRPr kumimoji="1" lang="en-US" altLang="ja-JP" sz="1100" dirty="0"/>
                    </a:p>
                    <a:p>
                      <a:pPr marL="171450" indent="-171450">
                        <a:buFont typeface="Arial" panose="020B0604020202020204" pitchFamily="34" charset="0"/>
                        <a:buChar char="•"/>
                      </a:pPr>
                      <a:r>
                        <a:rPr kumimoji="1" lang="ja-JP" altLang="en-US" sz="1100" dirty="0"/>
                        <a:t>場合によっては認知症になる前の財産管理も財産管理委任契約によって可能（銀行の取扱い次第）。</a:t>
                      </a:r>
                    </a:p>
                  </a:txBody>
                  <a:tcPr/>
                </a:tc>
                <a:tc>
                  <a:txBody>
                    <a:bodyPr/>
                    <a:lstStyle/>
                    <a:p>
                      <a:pPr marL="171450" indent="-171450">
                        <a:buFont typeface="Arial" panose="020B0604020202020204" pitchFamily="34" charset="0"/>
                        <a:buChar char="•"/>
                      </a:pPr>
                      <a:r>
                        <a:rPr kumimoji="1" lang="ja-JP" altLang="en-US" sz="1100" dirty="0"/>
                        <a:t>任意後見契約の費用と任意後見発動時の費用、任意後見監督人の費用がかかる。</a:t>
                      </a:r>
                      <a:endParaRPr kumimoji="1" lang="en-US" altLang="ja-JP" sz="1100" dirty="0"/>
                    </a:p>
                    <a:p>
                      <a:pPr marL="171450" indent="-171450">
                        <a:buFont typeface="Arial" panose="020B0604020202020204" pitchFamily="34" charset="0"/>
                        <a:buChar char="•"/>
                      </a:pPr>
                      <a:r>
                        <a:rPr kumimoji="1" lang="ja-JP" altLang="en-US" sz="1100" dirty="0"/>
                        <a:t>相続税対策・資産活用にもある程度の制限がかかると思われる。</a:t>
                      </a:r>
                      <a:endParaRPr kumimoji="1" lang="en-US" altLang="ja-JP" sz="1100" dirty="0"/>
                    </a:p>
                    <a:p>
                      <a:pPr marL="171450" indent="-171450">
                        <a:buFont typeface="Arial" panose="020B0604020202020204" pitchFamily="34" charset="0"/>
                        <a:buChar char="•"/>
                      </a:pPr>
                      <a:r>
                        <a:rPr kumimoji="1" lang="ja-JP" altLang="en-US" sz="1100" dirty="0"/>
                        <a:t>判断能力が既にない場合は契約不可。</a:t>
                      </a:r>
                    </a:p>
                  </a:txBody>
                  <a:tcPr/>
                </a:tc>
                <a:extLst>
                  <a:ext uri="{0D108BD9-81ED-4DB2-BD59-A6C34878D82A}">
                    <a16:rowId xmlns:a16="http://schemas.microsoft.com/office/drawing/2014/main" xmlns="" val="10004"/>
                  </a:ext>
                </a:extLst>
              </a:tr>
              <a:tr h="370840">
                <a:tc vMerge="1">
                  <a:txBody>
                    <a:bodyPr/>
                    <a:lstStyle/>
                    <a:p>
                      <a:endParaRPr kumimoji="1" lang="ja-JP" altLang="en-US" dirty="0"/>
                    </a:p>
                  </a:txBody>
                  <a:tcPr/>
                </a:tc>
                <a:tc>
                  <a:txBody>
                    <a:bodyPr/>
                    <a:lstStyle/>
                    <a:p>
                      <a:r>
                        <a:rPr kumimoji="1" lang="ja-JP" altLang="en-US" dirty="0"/>
                        <a:t>家族信託</a:t>
                      </a:r>
                    </a:p>
                  </a:txBody>
                  <a:tcPr/>
                </a:tc>
                <a:tc>
                  <a:txBody>
                    <a:bodyPr/>
                    <a:lstStyle/>
                    <a:p>
                      <a:pPr marL="171450" indent="-171450">
                        <a:buFont typeface="Arial" panose="020B0604020202020204" pitchFamily="34" charset="0"/>
                        <a:buChar char="•"/>
                      </a:pPr>
                      <a:r>
                        <a:rPr kumimoji="1" lang="ja-JP" altLang="en-US" sz="1100" dirty="0"/>
                        <a:t>相続税対策・資産活用が可能。</a:t>
                      </a:r>
                      <a:endParaRPr kumimoji="1" lang="en-US" altLang="ja-JP" sz="1100" dirty="0"/>
                    </a:p>
                    <a:p>
                      <a:pPr marL="171450" indent="-171450">
                        <a:buFont typeface="Arial" panose="020B0604020202020204" pitchFamily="34" charset="0"/>
                        <a:buChar char="•"/>
                      </a:pPr>
                      <a:r>
                        <a:rPr kumimoji="1" lang="ja-JP" altLang="en-US" sz="1100" dirty="0"/>
                        <a:t>家庭裁判所は関与しない。</a:t>
                      </a:r>
                      <a:endParaRPr kumimoji="1" lang="en-US" altLang="ja-JP" sz="1100" dirty="0"/>
                    </a:p>
                    <a:p>
                      <a:pPr marL="171450" indent="-171450">
                        <a:buFont typeface="Arial" panose="020B0604020202020204" pitchFamily="34" charset="0"/>
                        <a:buChar char="•"/>
                      </a:pPr>
                      <a:r>
                        <a:rPr kumimoji="1" lang="ja-JP" altLang="en-US" sz="1100" dirty="0"/>
                        <a:t>受託者は自分で選べる。</a:t>
                      </a:r>
                      <a:endParaRPr kumimoji="1" lang="en-US" altLang="ja-JP" sz="1100" dirty="0"/>
                    </a:p>
                    <a:p>
                      <a:pPr marL="171450" indent="-171450">
                        <a:buFont typeface="Arial" panose="020B0604020202020204" pitchFamily="34" charset="0"/>
                        <a:buChar char="•"/>
                      </a:pPr>
                      <a:r>
                        <a:rPr kumimoji="1" lang="ja-JP" altLang="en-US" sz="1100" dirty="0"/>
                        <a:t>認知症になる前の財産管理も受託者が可能。</a:t>
                      </a:r>
                    </a:p>
                  </a:txBody>
                  <a:tcPr/>
                </a:tc>
                <a:tc>
                  <a:txBody>
                    <a:bodyPr/>
                    <a:lstStyle/>
                    <a:p>
                      <a:pPr marL="171450" indent="-171450">
                        <a:buFont typeface="Arial" panose="020B0604020202020204" pitchFamily="34" charset="0"/>
                        <a:buChar char="•"/>
                      </a:pPr>
                      <a:r>
                        <a:rPr kumimoji="1" lang="ja-JP" altLang="en-US" sz="1100" dirty="0"/>
                        <a:t>初期費用が高額</a:t>
                      </a:r>
                      <a:endParaRPr kumimoji="1" lang="en-US" altLang="ja-JP" sz="1100" dirty="0"/>
                    </a:p>
                    <a:p>
                      <a:pPr marL="171450" indent="-171450">
                        <a:buFont typeface="Arial" panose="020B0604020202020204" pitchFamily="34" charset="0"/>
                        <a:buChar char="•"/>
                      </a:pPr>
                      <a:r>
                        <a:rPr kumimoji="1" lang="ja-JP" altLang="en-US" sz="1100" dirty="0"/>
                        <a:t>受託者は帳簿や記録を作成しなければならない。</a:t>
                      </a:r>
                      <a:endParaRPr kumimoji="1" lang="en-US" altLang="ja-JP" sz="11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t>判断能力が既にない場合は契約不可。</a:t>
                      </a:r>
                      <a:endParaRPr kumimoji="1" lang="en-US" altLang="ja-JP" sz="11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a:t>身上監護の機能がない。</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10754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lnSpcReduction="10000"/>
          </a:bodyPr>
          <a:lstStyle/>
          <a:p>
            <a:pPr marL="109728" indent="0">
              <a:buNone/>
            </a:pPr>
            <a:r>
              <a:rPr kumimoji="1" lang="ja-JP" altLang="en-US" dirty="0" smtClean="0"/>
              <a:t>身上監護とは：　身の回りの契約や手続</a:t>
            </a:r>
            <a:endParaRPr kumimoji="1" lang="en-US" altLang="ja-JP" dirty="0" smtClean="0"/>
          </a:p>
          <a:p>
            <a:pPr marL="109728" indent="0">
              <a:buNone/>
            </a:pPr>
            <a:endParaRPr lang="en-US" altLang="ja-JP" dirty="0"/>
          </a:p>
          <a:p>
            <a:pPr marL="109728" indent="0">
              <a:buNone/>
            </a:pPr>
            <a:r>
              <a:rPr kumimoji="1" lang="ja-JP" altLang="en-US" dirty="0" smtClean="0"/>
              <a:t>例）</a:t>
            </a:r>
            <a:endParaRPr kumimoji="1" lang="en-US" altLang="ja-JP" dirty="0" smtClean="0"/>
          </a:p>
          <a:p>
            <a:r>
              <a:rPr lang="ja-JP" altLang="en-US" dirty="0"/>
              <a:t>介護サービス契約</a:t>
            </a:r>
          </a:p>
          <a:p>
            <a:r>
              <a:rPr lang="ja-JP" altLang="en-US" dirty="0"/>
              <a:t>施設入所契約</a:t>
            </a:r>
          </a:p>
          <a:p>
            <a:r>
              <a:rPr lang="ja-JP" altLang="en-US" dirty="0"/>
              <a:t>医療に関する契約</a:t>
            </a:r>
          </a:p>
          <a:p>
            <a:r>
              <a:rPr lang="ja-JP" altLang="en-US" dirty="0"/>
              <a:t>上記の費用の支払</a:t>
            </a:r>
          </a:p>
          <a:p>
            <a:pPr marL="109728" indent="0">
              <a:buNone/>
            </a:pPr>
            <a:endParaRPr kumimoji="1" lang="en-US" altLang="ja-JP" dirty="0" smtClean="0"/>
          </a:p>
          <a:p>
            <a:pPr marL="109728" indent="0">
              <a:buNone/>
            </a:pPr>
            <a:r>
              <a:rPr lang="ja-JP" altLang="en-US" dirty="0"/>
              <a:t>家族</a:t>
            </a:r>
            <a:r>
              <a:rPr lang="ja-JP" altLang="en-US" dirty="0" smtClean="0"/>
              <a:t>信託で財産管理、成年後見で身上監護を行う可能性もあります。</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
        <p:nvSpPr>
          <p:cNvPr id="4" name="タイトル 3"/>
          <p:cNvSpPr>
            <a:spLocks noGrp="1"/>
          </p:cNvSpPr>
          <p:nvPr>
            <p:ph type="title"/>
          </p:nvPr>
        </p:nvSpPr>
        <p:spPr/>
        <p:txBody>
          <a:bodyPr/>
          <a:lstStyle/>
          <a:p>
            <a:r>
              <a:rPr kumimoji="1" lang="ja-JP" altLang="en-US" dirty="0" smtClean="0"/>
              <a:t>家族信託には身上監護機能がない</a:t>
            </a:r>
            <a:endParaRPr kumimoji="1" lang="ja-JP" altLang="en-US" dirty="0"/>
          </a:p>
        </p:txBody>
      </p:sp>
    </p:spTree>
    <p:extLst>
      <p:ext uri="{BB962C8B-B14F-4D97-AF65-F5344CB8AC3E}">
        <p14:creationId xmlns:p14="http://schemas.microsoft.com/office/powerpoint/2010/main" val="572368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抵当権付きの不動産を信託するには金融機関の承諾を得る必要があります。</a:t>
            </a:r>
            <a:endParaRPr kumimoji="1" lang="en-US" altLang="ja-JP" dirty="0" smtClean="0"/>
          </a:p>
          <a:p>
            <a:endParaRPr lang="en-US" altLang="ja-JP" dirty="0"/>
          </a:p>
          <a:p>
            <a:r>
              <a:rPr kumimoji="1" lang="ja-JP" altLang="en-US" dirty="0" smtClean="0"/>
              <a:t>受託者が借り入れをして建物を建てるような場合、事前に金融機関との調整をはかる必要があります。</a:t>
            </a:r>
            <a:endParaRPr kumimoji="1" lang="en-US" altLang="ja-JP" dirty="0" smtClean="0"/>
          </a:p>
          <a:p>
            <a:endParaRPr lang="en-US" altLang="ja-JP" dirty="0"/>
          </a:p>
          <a:p>
            <a:r>
              <a:rPr kumimoji="1" lang="ja-JP" altLang="en-US" dirty="0" smtClean="0"/>
              <a:t>借入が絡む場合は、税理士に税務判断を仰いだ方が良いです。</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sp>
        <p:nvSpPr>
          <p:cNvPr id="4" name="タイトル 3"/>
          <p:cNvSpPr>
            <a:spLocks noGrp="1"/>
          </p:cNvSpPr>
          <p:nvPr>
            <p:ph type="title"/>
          </p:nvPr>
        </p:nvSpPr>
        <p:spPr/>
        <p:txBody>
          <a:bodyPr/>
          <a:lstStyle/>
          <a:p>
            <a:r>
              <a:rPr kumimoji="1" lang="ja-JP" altLang="en-US" dirty="0" smtClean="0"/>
              <a:t>ローンについて</a:t>
            </a:r>
            <a:endParaRPr kumimoji="1" lang="ja-JP" altLang="en-US" dirty="0"/>
          </a:p>
        </p:txBody>
      </p:sp>
    </p:spTree>
    <p:extLst>
      <p:ext uri="{BB962C8B-B14F-4D97-AF65-F5344CB8AC3E}">
        <p14:creationId xmlns:p14="http://schemas.microsoft.com/office/powerpoint/2010/main" val="2659519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fontScale="92500" lnSpcReduction="20000"/>
          </a:bodyPr>
          <a:lstStyle/>
          <a:p>
            <a:pPr lvl="0"/>
            <a:r>
              <a:rPr lang="ja-JP" altLang="ja-JP" dirty="0"/>
              <a:t>受託者は信託事務について</a:t>
            </a:r>
            <a:r>
              <a:rPr lang="ja-JP" altLang="ja-JP" b="1" dirty="0"/>
              <a:t>記録</a:t>
            </a:r>
            <a:r>
              <a:rPr lang="ja-JP" altLang="ja-JP" dirty="0"/>
              <a:t>や</a:t>
            </a:r>
            <a:r>
              <a:rPr lang="ja-JP" altLang="ja-JP" b="1" dirty="0"/>
              <a:t>帳簿</a:t>
            </a:r>
            <a:r>
              <a:rPr lang="ja-JP" altLang="ja-JP" dirty="0"/>
              <a:t>をつけなくてはな</a:t>
            </a:r>
            <a:r>
              <a:rPr lang="ja-JP" altLang="en-US" dirty="0"/>
              <a:t>りません</a:t>
            </a:r>
            <a:endParaRPr lang="ja-JP" altLang="ja-JP" dirty="0"/>
          </a:p>
          <a:p>
            <a:pPr lvl="0"/>
            <a:r>
              <a:rPr lang="ja-JP" altLang="ja-JP" dirty="0"/>
              <a:t>受託者は自分の財産を責任財産として、責任を追及されることがあり</a:t>
            </a:r>
            <a:r>
              <a:rPr lang="ja-JP" altLang="en-US" dirty="0"/>
              <a:t>えます</a:t>
            </a:r>
            <a:r>
              <a:rPr lang="en-US" altLang="ja-JP" dirty="0"/>
              <a:t/>
            </a:r>
            <a:br>
              <a:rPr lang="en-US" altLang="ja-JP" dirty="0"/>
            </a:br>
            <a:r>
              <a:rPr lang="ja-JP" altLang="ja-JP" dirty="0"/>
              <a:t>（信託のための取引について受託者は</a:t>
            </a:r>
            <a:r>
              <a:rPr lang="ja-JP" altLang="ja-JP" b="1" dirty="0"/>
              <a:t>無限責任</a:t>
            </a:r>
            <a:r>
              <a:rPr lang="ja-JP" altLang="ja-JP" dirty="0"/>
              <a:t>を負</a:t>
            </a:r>
            <a:r>
              <a:rPr lang="ja-JP" altLang="en-US" dirty="0"/>
              <a:t>います</a:t>
            </a:r>
            <a:r>
              <a:rPr lang="ja-JP" altLang="ja-JP" dirty="0"/>
              <a:t>）</a:t>
            </a:r>
            <a:r>
              <a:rPr lang="en-US" altLang="ja-JP" dirty="0"/>
              <a:t/>
            </a:r>
            <a:br>
              <a:rPr lang="en-US" altLang="ja-JP" dirty="0"/>
            </a:br>
            <a:r>
              <a:rPr lang="ja-JP" altLang="ja-JP" dirty="0"/>
              <a:t>（受託者が</a:t>
            </a:r>
            <a:r>
              <a:rPr lang="ja-JP" altLang="ja-JP" b="1" dirty="0"/>
              <a:t>任務を怠る</a:t>
            </a:r>
            <a:r>
              <a:rPr lang="ja-JP" altLang="ja-JP" dirty="0"/>
              <a:t>ことで信託財産に</a:t>
            </a:r>
            <a:r>
              <a:rPr lang="ja-JP" altLang="ja-JP" b="1" dirty="0"/>
              <a:t>損失</a:t>
            </a:r>
            <a:r>
              <a:rPr lang="ja-JP" altLang="ja-JP" dirty="0"/>
              <a:t>が生じた場合、受益者に対して</a:t>
            </a:r>
            <a:r>
              <a:rPr lang="ja-JP" altLang="ja-JP" b="1" dirty="0"/>
              <a:t>損失補てん</a:t>
            </a:r>
            <a:r>
              <a:rPr lang="ja-JP" altLang="ja-JP" dirty="0"/>
              <a:t>又は</a:t>
            </a:r>
            <a:r>
              <a:rPr lang="ja-JP" altLang="ja-JP" b="1" dirty="0"/>
              <a:t>原状回復責任</a:t>
            </a:r>
            <a:r>
              <a:rPr lang="ja-JP" altLang="ja-JP" dirty="0"/>
              <a:t>を負</a:t>
            </a:r>
            <a:r>
              <a:rPr lang="ja-JP" altLang="en-US" dirty="0"/>
              <a:t>います</a:t>
            </a:r>
            <a:r>
              <a:rPr lang="ja-JP" altLang="ja-JP" dirty="0"/>
              <a:t>）</a:t>
            </a:r>
          </a:p>
          <a:p>
            <a:pPr lvl="0"/>
            <a:r>
              <a:rPr lang="ja-JP" altLang="ja-JP" dirty="0"/>
              <a:t>受託者は信託財産に関する</a:t>
            </a:r>
            <a:r>
              <a:rPr lang="ja-JP" altLang="ja-JP" b="1" dirty="0"/>
              <a:t>訴訟</a:t>
            </a:r>
            <a:r>
              <a:rPr lang="ja-JP" altLang="ja-JP" dirty="0"/>
              <a:t>で</a:t>
            </a:r>
            <a:r>
              <a:rPr lang="ja-JP" altLang="ja-JP" dirty="0" smtClean="0"/>
              <a:t>は</a:t>
            </a:r>
            <a:r>
              <a:rPr lang="ja-JP" altLang="en-US" dirty="0" smtClean="0"/>
              <a:t>当事者</a:t>
            </a:r>
            <a:r>
              <a:rPr lang="ja-JP" altLang="ja-JP" dirty="0" smtClean="0"/>
              <a:t>と</a:t>
            </a:r>
            <a:r>
              <a:rPr lang="ja-JP" altLang="ja-JP" dirty="0"/>
              <a:t>なる場合もあり</a:t>
            </a:r>
            <a:r>
              <a:rPr lang="ja-JP" altLang="en-US" dirty="0"/>
              <a:t>えます</a:t>
            </a:r>
            <a:endParaRPr lang="ja-JP" altLang="ja-JP" dirty="0"/>
          </a:p>
          <a:p>
            <a:pPr lvl="0"/>
            <a:r>
              <a:rPr lang="ja-JP" altLang="ja-JP" dirty="0"/>
              <a:t>受託者は信託財産の所有者として</a:t>
            </a:r>
            <a:r>
              <a:rPr lang="ja-JP" altLang="ja-JP" b="1" dirty="0"/>
              <a:t>所有者責任</a:t>
            </a:r>
            <a:r>
              <a:rPr lang="ja-JP" altLang="ja-JP" dirty="0"/>
              <a:t>を問われることがあ</a:t>
            </a:r>
            <a:r>
              <a:rPr lang="ja-JP" altLang="en-US" dirty="0"/>
              <a:t>りえます</a:t>
            </a:r>
            <a:r>
              <a:rPr lang="ja-JP" altLang="ja-JP" dirty="0"/>
              <a:t>（</a:t>
            </a:r>
            <a:r>
              <a:rPr lang="ja-JP" altLang="ja-JP" b="1" dirty="0"/>
              <a:t>工作物責任</a:t>
            </a:r>
            <a:r>
              <a:rPr lang="ja-JP" altLang="ja-JP" dirty="0"/>
              <a:t>、</a:t>
            </a:r>
            <a:r>
              <a:rPr lang="ja-JP" altLang="ja-JP" b="1" dirty="0"/>
              <a:t>瑕疵担保責任</a:t>
            </a:r>
            <a:r>
              <a:rPr lang="ja-JP" altLang="ja-JP" dirty="0"/>
              <a:t>）</a:t>
            </a:r>
          </a:p>
          <a:p>
            <a:endParaRPr kumimoji="1" lang="ja-JP" altLang="en-US" dirty="0"/>
          </a:p>
        </p:txBody>
      </p:sp>
      <p:sp>
        <p:nvSpPr>
          <p:cNvPr id="3" name="タイトル 2"/>
          <p:cNvSpPr>
            <a:spLocks noGrp="1"/>
          </p:cNvSpPr>
          <p:nvPr>
            <p:ph type="title"/>
          </p:nvPr>
        </p:nvSpPr>
        <p:spPr/>
        <p:txBody>
          <a:bodyPr/>
          <a:lstStyle/>
          <a:p>
            <a:r>
              <a:rPr kumimoji="1" lang="ja-JP" altLang="en-US" dirty="0"/>
              <a:t>受託者が行う事と責任</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spTree>
    <p:extLst>
      <p:ext uri="{BB962C8B-B14F-4D97-AF65-F5344CB8AC3E}">
        <p14:creationId xmlns:p14="http://schemas.microsoft.com/office/powerpoint/2010/main" val="161867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481328"/>
            <a:ext cx="8229600" cy="4900000"/>
          </a:xfrm>
        </p:spPr>
        <p:txBody>
          <a:bodyPr>
            <a:normAutofit fontScale="92500" lnSpcReduction="10000"/>
          </a:bodyPr>
          <a:lstStyle/>
          <a:p>
            <a:r>
              <a:rPr kumimoji="1" lang="ja-JP" altLang="en-US" dirty="0"/>
              <a:t>不動産所得の損益通算はできません。</a:t>
            </a:r>
            <a:endParaRPr kumimoji="1" lang="en-US" altLang="ja-JP" dirty="0"/>
          </a:p>
          <a:p>
            <a:r>
              <a:rPr lang="ja-JP" altLang="en-US" dirty="0"/>
              <a:t>信託財産に係る収益の額の合計が</a:t>
            </a:r>
            <a:r>
              <a:rPr lang="ja-JP" altLang="en-US" b="1" dirty="0">
                <a:solidFill>
                  <a:srgbClr val="FF0000"/>
                </a:solidFill>
              </a:rPr>
              <a:t>３万円</a:t>
            </a:r>
            <a:r>
              <a:rPr lang="ja-JP" altLang="en-US" dirty="0"/>
              <a:t>（計算期間が１年未満の場合は</a:t>
            </a:r>
            <a:r>
              <a:rPr lang="ja-JP" altLang="en-US" b="1" dirty="0">
                <a:solidFill>
                  <a:srgbClr val="FF0000"/>
                </a:solidFill>
              </a:rPr>
              <a:t>１万５千円</a:t>
            </a:r>
            <a:r>
              <a:rPr lang="ja-JP" altLang="en-US" dirty="0"/>
              <a:t>）以上ある場合は、</a:t>
            </a:r>
            <a:r>
              <a:rPr lang="ja-JP" altLang="en-US" b="1" dirty="0">
                <a:solidFill>
                  <a:srgbClr val="FF0000"/>
                </a:solidFill>
              </a:rPr>
              <a:t>翌年１月３１日まで</a:t>
            </a:r>
            <a:r>
              <a:rPr lang="ja-JP" altLang="en-US" dirty="0"/>
              <a:t>に、「</a:t>
            </a:r>
            <a:r>
              <a:rPr lang="ja-JP" altLang="en-US" b="1" u="sng" dirty="0">
                <a:solidFill>
                  <a:srgbClr val="FF0000"/>
                </a:solidFill>
              </a:rPr>
              <a:t>信託の計算書</a:t>
            </a:r>
            <a:r>
              <a:rPr lang="ja-JP" altLang="en-US" dirty="0"/>
              <a:t>」を税務署に提出します。書類の作成は税理士に依頼する必要があります。</a:t>
            </a:r>
            <a:endParaRPr lang="en-US" altLang="ja-JP" dirty="0"/>
          </a:p>
          <a:p>
            <a:r>
              <a:rPr lang="ja-JP" altLang="en-US" dirty="0"/>
              <a:t>信託につき税務上で</a:t>
            </a:r>
            <a:r>
              <a:rPr lang="ja-JP" altLang="en-US" b="1" dirty="0">
                <a:solidFill>
                  <a:srgbClr val="FF0000"/>
                </a:solidFill>
              </a:rPr>
              <a:t>贈与・遺贈が認識される事由</a:t>
            </a:r>
            <a:r>
              <a:rPr lang="ja-JP" altLang="en-US" dirty="0"/>
              <a:t>が生じた場合、</a:t>
            </a:r>
            <a:r>
              <a:rPr lang="ja-JP" altLang="en-US" b="1" dirty="0">
                <a:solidFill>
                  <a:srgbClr val="FF0000"/>
                </a:solidFill>
              </a:rPr>
              <a:t>翌月末日</a:t>
            </a:r>
            <a:r>
              <a:rPr lang="ja-JP" altLang="en-US" dirty="0"/>
              <a:t>までに「</a:t>
            </a:r>
            <a:r>
              <a:rPr lang="ja-JP" altLang="en-US" b="1" u="sng" dirty="0">
                <a:solidFill>
                  <a:srgbClr val="FF0000"/>
                </a:solidFill>
              </a:rPr>
              <a:t>信託に関する受益者別調書</a:t>
            </a:r>
            <a:r>
              <a:rPr lang="ja-JP" altLang="en-US" dirty="0"/>
              <a:t>」を税務署に提出します。書類の作成は税理士に依頼する必要があります。</a:t>
            </a:r>
            <a:endParaRPr lang="en-US" altLang="ja-JP" dirty="0"/>
          </a:p>
          <a:p>
            <a:r>
              <a:rPr lang="ja-JP" altLang="en-US" dirty="0"/>
              <a:t>信託スキームに関する税務判断は司法書士にはできません。必要な場合には税理士に別途依頼して頂くことになります。他益信託、受益者連続信託、借入が関係する信託などは税理士の判断を仰いだ方が良いです。</a:t>
            </a:r>
            <a:endParaRPr lang="en-US" altLang="ja-JP" dirty="0"/>
          </a:p>
          <a:p>
            <a:endParaRPr kumimoji="1" lang="ja-JP" altLang="en-US" dirty="0"/>
          </a:p>
        </p:txBody>
      </p:sp>
      <p:sp>
        <p:nvSpPr>
          <p:cNvPr id="3" name="タイトル 2"/>
          <p:cNvSpPr>
            <a:spLocks noGrp="1"/>
          </p:cNvSpPr>
          <p:nvPr>
            <p:ph type="title"/>
          </p:nvPr>
        </p:nvSpPr>
        <p:spPr/>
        <p:txBody>
          <a:bodyPr/>
          <a:lstStyle/>
          <a:p>
            <a:r>
              <a:rPr kumimoji="1" lang="ja-JP" altLang="en-US" dirty="0"/>
              <a:t>税務に関する確認事項</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35</a:t>
            </a:fld>
            <a:endParaRPr kumimoji="1" lang="ja-JP" altLang="en-US"/>
          </a:p>
        </p:txBody>
      </p:sp>
    </p:spTree>
    <p:extLst>
      <p:ext uri="{BB962C8B-B14F-4D97-AF65-F5344CB8AC3E}">
        <p14:creationId xmlns:p14="http://schemas.microsoft.com/office/powerpoint/2010/main" val="233629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a:t>委託者に長谷川式スケールを受けてもらい、医師の診断書をお願いすることがあります</a:t>
            </a:r>
            <a:r>
              <a:rPr kumimoji="1" lang="ja-JP" altLang="en-US" dirty="0" smtClean="0"/>
              <a:t>。</a:t>
            </a:r>
            <a:r>
              <a:rPr kumimoji="1" lang="en-US" altLang="ja-JP" dirty="0" smtClean="0"/>
              <a:t/>
            </a:r>
            <a:br>
              <a:rPr kumimoji="1" lang="en-US" altLang="ja-JP" dirty="0" smtClean="0"/>
            </a:br>
            <a:r>
              <a:rPr kumimoji="1" lang="ja-JP" altLang="en-US" dirty="0" smtClean="0"/>
              <a:t>場合によっては、成年後見用の診断書をお願いすることがあります。</a:t>
            </a:r>
            <a:endParaRPr kumimoji="1" lang="en-US" altLang="ja-JP" dirty="0"/>
          </a:p>
          <a:p>
            <a:r>
              <a:rPr lang="ja-JP" altLang="en-US" dirty="0"/>
              <a:t>委託者と複数回の面談を行い、意思確認を慎重に行います。</a:t>
            </a:r>
            <a:endParaRPr kumimoji="1" lang="en-US" altLang="ja-JP" dirty="0"/>
          </a:p>
          <a:p>
            <a:r>
              <a:rPr kumimoji="1" lang="ja-JP" altLang="en-US" dirty="0"/>
              <a:t>将来、相続人になる人全員の同意をお願いすることがあります。</a:t>
            </a:r>
            <a:endParaRPr kumimoji="1" lang="en-US" altLang="ja-JP" dirty="0"/>
          </a:p>
          <a:p>
            <a:r>
              <a:rPr lang="ja-JP" altLang="en-US" dirty="0"/>
              <a:t>打ち合わせ時に録音をして記録を取っておくことがあります。</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
        <p:nvSpPr>
          <p:cNvPr id="4" name="タイトル 3"/>
          <p:cNvSpPr>
            <a:spLocks noGrp="1"/>
          </p:cNvSpPr>
          <p:nvPr>
            <p:ph type="title"/>
          </p:nvPr>
        </p:nvSpPr>
        <p:spPr/>
        <p:txBody>
          <a:bodyPr>
            <a:normAutofit/>
          </a:bodyPr>
          <a:lstStyle/>
          <a:p>
            <a:r>
              <a:rPr kumimoji="1" lang="ja-JP" altLang="en-US" dirty="0"/>
              <a:t>委託者が高齢の場合は</a:t>
            </a:r>
          </a:p>
        </p:txBody>
      </p:sp>
    </p:spTree>
    <p:extLst>
      <p:ext uri="{BB962C8B-B14F-4D97-AF65-F5344CB8AC3E}">
        <p14:creationId xmlns:p14="http://schemas.microsoft.com/office/powerpoint/2010/main" val="837687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fontScale="92500"/>
          </a:bodyPr>
          <a:lstStyle/>
          <a:p>
            <a:pPr lvl="0"/>
            <a:r>
              <a:rPr lang="ja-JP" altLang="ja-JP" dirty="0"/>
              <a:t>委託者の出生からの一連の戸籍謄本（遺留分の確認）</a:t>
            </a:r>
            <a:endParaRPr lang="en-US" altLang="ja-JP" dirty="0"/>
          </a:p>
          <a:p>
            <a:r>
              <a:rPr lang="ja-JP" altLang="ja-JP" dirty="0"/>
              <a:t>受託者、受益者の戸籍謄本</a:t>
            </a:r>
          </a:p>
          <a:p>
            <a:pPr lvl="0"/>
            <a:r>
              <a:rPr lang="ja-JP" altLang="ja-JP" dirty="0"/>
              <a:t>委託者、受託者、受益者の住民票（本籍入り）</a:t>
            </a:r>
          </a:p>
          <a:p>
            <a:pPr lvl="0"/>
            <a:r>
              <a:rPr lang="ja-JP" altLang="ja-JP" dirty="0"/>
              <a:t>委託者、受託者の印鑑証明書</a:t>
            </a:r>
          </a:p>
          <a:p>
            <a:pPr lvl="0"/>
            <a:r>
              <a:rPr lang="ja-JP" altLang="ja-JP" b="1" dirty="0">
                <a:solidFill>
                  <a:srgbClr val="FF0000"/>
                </a:solidFill>
              </a:rPr>
              <a:t>不動産登記事項証明書</a:t>
            </a:r>
          </a:p>
          <a:p>
            <a:pPr lvl="0"/>
            <a:r>
              <a:rPr lang="ja-JP" altLang="ja-JP" b="1" dirty="0">
                <a:solidFill>
                  <a:srgbClr val="FF0000"/>
                </a:solidFill>
              </a:rPr>
              <a:t>固定資産税評価証明書</a:t>
            </a:r>
            <a:r>
              <a:rPr lang="ja-JP" altLang="ja-JP" dirty="0"/>
              <a:t>、名寄帳</a:t>
            </a:r>
          </a:p>
          <a:p>
            <a:pPr lvl="0"/>
            <a:r>
              <a:rPr lang="ja-JP" altLang="ja-JP" dirty="0"/>
              <a:t>火災保険証書</a:t>
            </a:r>
          </a:p>
          <a:p>
            <a:pPr lvl="0"/>
            <a:r>
              <a:rPr lang="ja-JP" altLang="ja-JP" dirty="0"/>
              <a:t>賃貸借契約書、不動産管理委託契約書、金銭消費貸借契約書（住宅ローン）</a:t>
            </a:r>
          </a:p>
          <a:p>
            <a:pPr lvl="0"/>
            <a:r>
              <a:rPr lang="ja-JP" altLang="ja-JP" b="1" dirty="0">
                <a:solidFill>
                  <a:srgbClr val="FF0000"/>
                </a:solidFill>
              </a:rPr>
              <a:t>預金通帳のコピー</a:t>
            </a:r>
          </a:p>
        </p:txBody>
      </p:sp>
      <p:sp>
        <p:nvSpPr>
          <p:cNvPr id="3" name="タイトル 2"/>
          <p:cNvSpPr>
            <a:spLocks noGrp="1"/>
          </p:cNvSpPr>
          <p:nvPr>
            <p:ph type="title"/>
          </p:nvPr>
        </p:nvSpPr>
        <p:spPr/>
        <p:txBody>
          <a:bodyPr>
            <a:normAutofit fontScale="90000"/>
          </a:bodyPr>
          <a:lstStyle/>
          <a:p>
            <a:r>
              <a:rPr kumimoji="1" lang="ja-JP" altLang="en-US" dirty="0"/>
              <a:t>スキーム作成にあたり確認したい書類</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37</a:t>
            </a:fld>
            <a:endParaRPr kumimoji="1" lang="ja-JP" altLang="en-US"/>
          </a:p>
        </p:txBody>
      </p:sp>
    </p:spTree>
    <p:extLst>
      <p:ext uri="{BB962C8B-B14F-4D97-AF65-F5344CB8AC3E}">
        <p14:creationId xmlns:p14="http://schemas.microsoft.com/office/powerpoint/2010/main" val="50581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sp>
        <p:nvSpPr>
          <p:cNvPr id="4" name="タイトル 3"/>
          <p:cNvSpPr>
            <a:spLocks noGrp="1"/>
          </p:cNvSpPr>
          <p:nvPr>
            <p:ph type="title"/>
          </p:nvPr>
        </p:nvSpPr>
        <p:spPr/>
        <p:txBody>
          <a:bodyPr/>
          <a:lstStyle/>
          <a:p>
            <a:r>
              <a:rPr kumimoji="1" lang="ja-JP" altLang="en-US" dirty="0"/>
              <a:t>家族信託にかかる費用</a:t>
            </a:r>
          </a:p>
        </p:txBody>
      </p:sp>
      <p:sp>
        <p:nvSpPr>
          <p:cNvPr id="6" name="テキスト ボックス 5"/>
          <p:cNvSpPr txBox="1"/>
          <p:nvPr/>
        </p:nvSpPr>
        <p:spPr>
          <a:xfrm>
            <a:off x="1331640" y="5649083"/>
            <a:ext cx="669674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dirty="0"/>
              <a:t>信託による所有権移転登記</a:t>
            </a:r>
            <a:r>
              <a:rPr kumimoji="1" lang="en-US" altLang="ja-JP" dirty="0"/>
              <a:t>	</a:t>
            </a:r>
            <a:r>
              <a:rPr kumimoji="1" lang="ja-JP" altLang="en-US" dirty="0"/>
              <a:t>１０万円～</a:t>
            </a:r>
            <a:endParaRPr kumimoji="1" lang="en-US" altLang="ja-JP" dirty="0"/>
          </a:p>
          <a:p>
            <a:pPr marL="285750" indent="-285750">
              <a:buFont typeface="Arial" panose="020B0604020202020204" pitchFamily="34" charset="0"/>
              <a:buChar char="•"/>
            </a:pPr>
            <a:r>
              <a:rPr lang="ja-JP" altLang="en-US" dirty="0"/>
              <a:t>登記実費</a:t>
            </a:r>
            <a:r>
              <a:rPr lang="en-US" altLang="ja-JP" dirty="0"/>
              <a:t>			</a:t>
            </a:r>
            <a:r>
              <a:rPr lang="ja-JP" altLang="en-US" dirty="0"/>
              <a:t>評価額の約０．４％</a:t>
            </a:r>
            <a:endParaRPr lang="en-US" altLang="ja-JP" dirty="0"/>
          </a:p>
          <a:p>
            <a:pPr marL="285750" indent="-285750">
              <a:buFont typeface="Arial" panose="020B0604020202020204" pitchFamily="34" charset="0"/>
              <a:buChar char="•"/>
            </a:pPr>
            <a:r>
              <a:rPr kumimoji="1" lang="ja-JP" altLang="en-US" dirty="0"/>
              <a:t>公証人手数料</a:t>
            </a:r>
            <a:r>
              <a:rPr kumimoji="1" lang="en-US" altLang="ja-JP" dirty="0"/>
              <a:t>			</a:t>
            </a:r>
            <a:r>
              <a:rPr kumimoji="1" lang="ja-JP" altLang="en-US" dirty="0"/>
              <a:t>数万円～</a:t>
            </a:r>
          </a:p>
        </p:txBody>
      </p:sp>
      <p:sp>
        <p:nvSpPr>
          <p:cNvPr id="7" name="テキスト ボックス 6"/>
          <p:cNvSpPr txBox="1"/>
          <p:nvPr/>
        </p:nvSpPr>
        <p:spPr>
          <a:xfrm>
            <a:off x="755576" y="4149080"/>
            <a:ext cx="7848872" cy="1384995"/>
          </a:xfrm>
          <a:prstGeom prst="rect">
            <a:avLst/>
          </a:prstGeom>
          <a:noFill/>
        </p:spPr>
        <p:txBody>
          <a:bodyPr wrap="square" rtlCol="0">
            <a:spAutoFit/>
          </a:bodyPr>
          <a:lstStyle/>
          <a:p>
            <a:pPr marL="171450" indent="-171450">
              <a:buFont typeface="Arial" panose="020B0604020202020204" pitchFamily="34" charset="0"/>
              <a:buChar char="•"/>
            </a:pPr>
            <a:r>
              <a:rPr lang="ja-JP" altLang="en-US" sz="1050" dirty="0"/>
              <a:t>税務関連の報酬は含まれておりません。</a:t>
            </a:r>
            <a:r>
              <a:rPr lang="en-US" altLang="ja-JP" sz="1050" dirty="0"/>
              <a:t/>
            </a:r>
            <a:br>
              <a:rPr lang="en-US" altLang="ja-JP" sz="1050" dirty="0"/>
            </a:br>
            <a:r>
              <a:rPr lang="ja-JP" altLang="en-US" sz="1050" dirty="0"/>
              <a:t>他益信託（委託者以外の者が当初受益者、あるいは委託者等の死亡以外の事由で受益者となる信託）や受益者が連続する場合には、課税問題が発生します。税務に関する問題が生じた場合の税務判断については、税理士に依頼することになります。　　</a:t>
            </a:r>
          </a:p>
          <a:p>
            <a:pPr marL="171450" indent="-171450">
              <a:buFont typeface="Arial" panose="020B0604020202020204" pitchFamily="34" charset="0"/>
              <a:buChar char="•"/>
            </a:pPr>
            <a:r>
              <a:rPr lang="ja-JP" altLang="en-US" sz="1050" dirty="0"/>
              <a:t>受益者連続信託、金融機関との調整が必要なケースなど難度が高い事案については報酬基準の５０％の範囲で加算をする場合があります。</a:t>
            </a:r>
          </a:p>
          <a:p>
            <a:pPr marL="171450" indent="-171450">
              <a:buFont typeface="Arial" panose="020B0604020202020204" pitchFamily="34" charset="0"/>
              <a:buChar char="•"/>
            </a:pPr>
            <a:r>
              <a:rPr lang="ja-JP" altLang="en-US" sz="1050" dirty="0"/>
              <a:t>信託監督人を設置する</a:t>
            </a:r>
            <a:r>
              <a:rPr lang="ja-JP" altLang="en-US" sz="1050" dirty="0" smtClean="0"/>
              <a:t>場合、その</a:t>
            </a:r>
            <a:r>
              <a:rPr lang="ja-JP" altLang="en-US" sz="1050" dirty="0"/>
              <a:t>報酬は含まれておりません。</a:t>
            </a:r>
          </a:p>
          <a:p>
            <a:pPr marL="171450" indent="-171450">
              <a:buFont typeface="Arial" panose="020B0604020202020204" pitchFamily="34" charset="0"/>
              <a:buChar char="•"/>
            </a:pPr>
            <a:r>
              <a:rPr lang="ja-JP" altLang="en-US" sz="1050" dirty="0"/>
              <a:t>出張を要する場合は、日当・旅費が発生します。</a:t>
            </a:r>
          </a:p>
          <a:p>
            <a:pPr marL="171450" indent="-171450">
              <a:buFont typeface="Arial" panose="020B0604020202020204" pitchFamily="34" charset="0"/>
              <a:buChar char="•"/>
            </a:pPr>
            <a:r>
              <a:rPr lang="ja-JP" altLang="en-US" sz="1050" dirty="0"/>
              <a:t>遺言書の作成、任意後見契約書の作成などの報酬は含まれておりません。</a:t>
            </a:r>
            <a:endParaRPr kumimoji="1" lang="ja-JP" altLang="en-US" sz="1050" dirty="0"/>
          </a:p>
        </p:txBody>
      </p:sp>
      <p:graphicFrame>
        <p:nvGraphicFramePr>
          <p:cNvPr id="2" name="表 1"/>
          <p:cNvGraphicFramePr>
            <a:graphicFrameLocks noGrp="1"/>
          </p:cNvGraphicFramePr>
          <p:nvPr>
            <p:extLst>
              <p:ext uri="{D42A27DB-BD31-4B8C-83A1-F6EECF244321}">
                <p14:modId xmlns:p14="http://schemas.microsoft.com/office/powerpoint/2010/main" val="2632257359"/>
              </p:ext>
            </p:extLst>
          </p:nvPr>
        </p:nvGraphicFramePr>
        <p:xfrm>
          <a:off x="755576" y="1484784"/>
          <a:ext cx="7704856" cy="2494280"/>
        </p:xfrm>
        <a:graphic>
          <a:graphicData uri="http://schemas.openxmlformats.org/drawingml/2006/table">
            <a:tbl>
              <a:tblPr firstRow="1" bandRow="1">
                <a:tableStyleId>{F5AB1C69-6EDB-4FF4-983F-18BD219EF322}</a:tableStyleId>
              </a:tblPr>
              <a:tblGrid>
                <a:gridCol w="2664296">
                  <a:extLst>
                    <a:ext uri="{9D8B030D-6E8A-4147-A177-3AD203B41FA5}">
                      <a16:colId xmlns:a16="http://schemas.microsoft.com/office/drawing/2014/main" xmlns="" val="20000"/>
                    </a:ext>
                  </a:extLst>
                </a:gridCol>
                <a:gridCol w="5040560">
                  <a:extLst>
                    <a:ext uri="{9D8B030D-6E8A-4147-A177-3AD203B41FA5}">
                      <a16:colId xmlns:a16="http://schemas.microsoft.com/office/drawing/2014/main" xmlns="" val="20001"/>
                    </a:ext>
                  </a:extLst>
                </a:gridCol>
              </a:tblGrid>
              <a:tr h="370840">
                <a:tc>
                  <a:txBody>
                    <a:bodyPr/>
                    <a:lstStyle/>
                    <a:p>
                      <a:pPr algn="l" fontAlgn="ctr"/>
                      <a:r>
                        <a:rPr lang="ja-JP" altLang="en-US" dirty="0">
                          <a:effectLst/>
                          <a:latin typeface="+mn-ea"/>
                          <a:ea typeface="+mn-ea"/>
                        </a:rPr>
                        <a:t>信託財産の評価額</a:t>
                      </a:r>
                      <a:br>
                        <a:rPr lang="ja-JP" altLang="en-US" dirty="0">
                          <a:effectLst/>
                          <a:latin typeface="+mn-ea"/>
                          <a:ea typeface="+mn-ea"/>
                        </a:rPr>
                      </a:br>
                      <a:r>
                        <a:rPr lang="ja-JP" altLang="en-US" dirty="0">
                          <a:effectLst/>
                          <a:latin typeface="+mn-ea"/>
                          <a:ea typeface="+mn-ea"/>
                        </a:rPr>
                        <a:t>（固定資産評価額）</a:t>
                      </a:r>
                      <a:endParaRPr lang="ja-JP" altLang="en-US" b="1" dirty="0">
                        <a:effectLst/>
                        <a:latin typeface="+mn-ea"/>
                        <a:ea typeface="+mn-ea"/>
                      </a:endParaRPr>
                    </a:p>
                  </a:txBody>
                  <a:tcPr anchor="ctr"/>
                </a:tc>
                <a:tc>
                  <a:txBody>
                    <a:bodyPr/>
                    <a:lstStyle/>
                    <a:p>
                      <a:pPr algn="l" fontAlgn="ctr"/>
                      <a:r>
                        <a:rPr lang="zh-TW" altLang="en-US" dirty="0">
                          <a:effectLst/>
                          <a:latin typeface="+mn-ea"/>
                          <a:ea typeface="+mn-ea"/>
                        </a:rPr>
                        <a:t>報酬（税別）</a:t>
                      </a:r>
                      <a:endParaRPr lang="zh-TW" altLang="en-US" b="1" dirty="0">
                        <a:effectLst/>
                        <a:latin typeface="+mn-ea"/>
                        <a:ea typeface="+mn-ea"/>
                      </a:endParaRPr>
                    </a:p>
                  </a:txBody>
                  <a:tcPr anchor="ctr"/>
                </a:tc>
                <a:extLst>
                  <a:ext uri="{0D108BD9-81ED-4DB2-BD59-A6C34878D82A}">
                    <a16:rowId xmlns:a16="http://schemas.microsoft.com/office/drawing/2014/main" xmlns="" val="10000"/>
                  </a:ext>
                </a:extLst>
              </a:tr>
              <a:tr h="370840">
                <a:tc>
                  <a:txBody>
                    <a:bodyPr/>
                    <a:lstStyle/>
                    <a:p>
                      <a:pPr algn="l" fontAlgn="t"/>
                      <a:r>
                        <a:rPr lang="ja-JP" altLang="en-US" dirty="0">
                          <a:effectLst/>
                          <a:latin typeface="+mn-ea"/>
                          <a:ea typeface="+mn-ea"/>
                        </a:rPr>
                        <a:t>１億円以下</a:t>
                      </a:r>
                    </a:p>
                  </a:txBody>
                  <a:tcPr/>
                </a:tc>
                <a:tc>
                  <a:txBody>
                    <a:bodyPr/>
                    <a:lstStyle/>
                    <a:p>
                      <a:pPr algn="l" fontAlgn="t"/>
                      <a:r>
                        <a:rPr lang="en-US" altLang="ja-JP" dirty="0">
                          <a:effectLst/>
                          <a:latin typeface="+mn-ea"/>
                          <a:ea typeface="+mn-ea"/>
                        </a:rPr>
                        <a:t>1%</a:t>
                      </a:r>
                      <a:r>
                        <a:rPr lang="ja-JP" altLang="en-US" dirty="0">
                          <a:effectLst/>
                          <a:latin typeface="+mn-ea"/>
                          <a:ea typeface="+mn-ea"/>
                        </a:rPr>
                        <a:t>（</a:t>
                      </a:r>
                      <a:r>
                        <a:rPr lang="en-US" altLang="ja-JP" dirty="0">
                          <a:effectLst/>
                          <a:latin typeface="+mn-ea"/>
                          <a:ea typeface="+mn-ea"/>
                        </a:rPr>
                        <a:t>3,000</a:t>
                      </a:r>
                      <a:r>
                        <a:rPr lang="ja-JP" altLang="en-US" dirty="0">
                          <a:effectLst/>
                          <a:latin typeface="+mn-ea"/>
                          <a:ea typeface="+mn-ea"/>
                        </a:rPr>
                        <a:t>万円以下の場合は、最低額</a:t>
                      </a:r>
                      <a:r>
                        <a:rPr lang="en-US" altLang="ja-JP" dirty="0">
                          <a:effectLst/>
                          <a:latin typeface="+mn-ea"/>
                          <a:ea typeface="+mn-ea"/>
                        </a:rPr>
                        <a:t>30</a:t>
                      </a:r>
                      <a:r>
                        <a:rPr lang="ja-JP" altLang="en-US" dirty="0">
                          <a:effectLst/>
                          <a:latin typeface="+mn-ea"/>
                          <a:ea typeface="+mn-ea"/>
                        </a:rPr>
                        <a:t>万円）</a:t>
                      </a:r>
                    </a:p>
                  </a:txBody>
                  <a:tcPr/>
                </a:tc>
                <a:extLst>
                  <a:ext uri="{0D108BD9-81ED-4DB2-BD59-A6C34878D82A}">
                    <a16:rowId xmlns:a16="http://schemas.microsoft.com/office/drawing/2014/main" xmlns="" val="10001"/>
                  </a:ext>
                </a:extLst>
              </a:tr>
              <a:tr h="370840">
                <a:tc>
                  <a:txBody>
                    <a:bodyPr/>
                    <a:lstStyle/>
                    <a:p>
                      <a:pPr algn="l" fontAlgn="t"/>
                      <a:r>
                        <a:rPr lang="ja-JP" altLang="en-US" dirty="0">
                          <a:effectLst/>
                          <a:latin typeface="+mn-ea"/>
                          <a:ea typeface="+mn-ea"/>
                        </a:rPr>
                        <a:t>１億円超３億円以下</a:t>
                      </a:r>
                      <a:endParaRPr lang="zh-TW" altLang="en-US" dirty="0">
                        <a:effectLst/>
                        <a:latin typeface="+mn-ea"/>
                        <a:ea typeface="+mn-ea"/>
                      </a:endParaRPr>
                    </a:p>
                  </a:txBody>
                  <a:tcPr/>
                </a:tc>
                <a:tc>
                  <a:txBody>
                    <a:bodyPr/>
                    <a:lstStyle/>
                    <a:p>
                      <a:pPr algn="l" fontAlgn="t"/>
                      <a:r>
                        <a:rPr lang="ja-JP" altLang="en-US" dirty="0">
                          <a:effectLst/>
                          <a:latin typeface="+mn-ea"/>
                          <a:ea typeface="+mn-ea"/>
                        </a:rPr>
                        <a:t>価額の</a:t>
                      </a:r>
                      <a:r>
                        <a:rPr lang="en-US" altLang="ja-JP" dirty="0">
                          <a:effectLst/>
                          <a:latin typeface="+mn-ea"/>
                          <a:ea typeface="+mn-ea"/>
                        </a:rPr>
                        <a:t>0.5%</a:t>
                      </a:r>
                      <a:r>
                        <a:rPr lang="ja-JP" altLang="en-US" dirty="0">
                          <a:effectLst/>
                          <a:latin typeface="+mn-ea"/>
                          <a:ea typeface="+mn-ea"/>
                        </a:rPr>
                        <a:t>＋</a:t>
                      </a:r>
                      <a:r>
                        <a:rPr lang="en-US" altLang="ja-JP" dirty="0">
                          <a:effectLst/>
                          <a:latin typeface="+mn-ea"/>
                          <a:ea typeface="+mn-ea"/>
                        </a:rPr>
                        <a:t>50</a:t>
                      </a:r>
                      <a:r>
                        <a:rPr lang="ja-JP" altLang="en-US" dirty="0">
                          <a:effectLst/>
                          <a:latin typeface="+mn-ea"/>
                          <a:ea typeface="+mn-ea"/>
                        </a:rPr>
                        <a:t>万円</a:t>
                      </a:r>
                    </a:p>
                  </a:txBody>
                  <a:tcPr/>
                </a:tc>
                <a:extLst>
                  <a:ext uri="{0D108BD9-81ED-4DB2-BD59-A6C34878D82A}">
                    <a16:rowId xmlns:a16="http://schemas.microsoft.com/office/drawing/2014/main" xmlns="" val="10002"/>
                  </a:ext>
                </a:extLst>
              </a:tr>
              <a:tr h="370840">
                <a:tc>
                  <a:txBody>
                    <a:bodyPr/>
                    <a:lstStyle/>
                    <a:p>
                      <a:pPr algn="l" fontAlgn="t"/>
                      <a:r>
                        <a:rPr lang="ja-JP" altLang="en-US" dirty="0">
                          <a:effectLst/>
                          <a:latin typeface="+mn-ea"/>
                          <a:ea typeface="+mn-ea"/>
                        </a:rPr>
                        <a:t>３億円超５億円以下</a:t>
                      </a:r>
                      <a:endParaRPr lang="zh-TW" altLang="en-US" dirty="0">
                        <a:effectLst/>
                        <a:latin typeface="+mn-ea"/>
                        <a:ea typeface="+mn-ea"/>
                      </a:endParaRPr>
                    </a:p>
                  </a:txBody>
                  <a:tcPr/>
                </a:tc>
                <a:tc>
                  <a:txBody>
                    <a:bodyPr/>
                    <a:lstStyle/>
                    <a:p>
                      <a:pPr algn="l" fontAlgn="t"/>
                      <a:r>
                        <a:rPr lang="ja-JP" altLang="en-US" dirty="0">
                          <a:effectLst/>
                          <a:latin typeface="+mn-ea"/>
                          <a:ea typeface="+mn-ea"/>
                        </a:rPr>
                        <a:t>価額の</a:t>
                      </a:r>
                      <a:r>
                        <a:rPr lang="en-US" altLang="ja-JP" dirty="0">
                          <a:effectLst/>
                          <a:latin typeface="+mn-ea"/>
                          <a:ea typeface="+mn-ea"/>
                        </a:rPr>
                        <a:t>0.3%</a:t>
                      </a:r>
                      <a:r>
                        <a:rPr lang="ja-JP" altLang="en-US" dirty="0">
                          <a:effectLst/>
                          <a:latin typeface="+mn-ea"/>
                          <a:ea typeface="+mn-ea"/>
                        </a:rPr>
                        <a:t>＋</a:t>
                      </a:r>
                      <a:r>
                        <a:rPr lang="en-US" altLang="ja-JP" dirty="0">
                          <a:effectLst/>
                          <a:latin typeface="+mn-ea"/>
                          <a:ea typeface="+mn-ea"/>
                        </a:rPr>
                        <a:t>110</a:t>
                      </a:r>
                      <a:r>
                        <a:rPr lang="ja-JP" altLang="en-US" dirty="0">
                          <a:effectLst/>
                          <a:latin typeface="+mn-ea"/>
                          <a:ea typeface="+mn-ea"/>
                        </a:rPr>
                        <a:t>万円</a:t>
                      </a:r>
                    </a:p>
                  </a:txBody>
                  <a:tcPr/>
                </a:tc>
                <a:extLst>
                  <a:ext uri="{0D108BD9-81ED-4DB2-BD59-A6C34878D82A}">
                    <a16:rowId xmlns:a16="http://schemas.microsoft.com/office/drawing/2014/main" xmlns="" val="10003"/>
                  </a:ext>
                </a:extLst>
              </a:tr>
              <a:tr h="370840">
                <a:tc>
                  <a:txBody>
                    <a:bodyPr/>
                    <a:lstStyle/>
                    <a:p>
                      <a:pPr algn="l" fontAlgn="t"/>
                      <a:r>
                        <a:rPr lang="ja-JP" altLang="en-US" dirty="0">
                          <a:effectLst/>
                          <a:latin typeface="+mn-ea"/>
                          <a:ea typeface="+mn-ea"/>
                        </a:rPr>
                        <a:t>５億円超１０億円以下</a:t>
                      </a:r>
                      <a:endParaRPr lang="zh-TW" altLang="en-US" dirty="0">
                        <a:effectLst/>
                        <a:latin typeface="+mn-ea"/>
                        <a:ea typeface="+mn-ea"/>
                      </a:endParaRPr>
                    </a:p>
                  </a:txBody>
                  <a:tcPr/>
                </a:tc>
                <a:tc>
                  <a:txBody>
                    <a:bodyPr/>
                    <a:lstStyle/>
                    <a:p>
                      <a:pPr algn="l" fontAlgn="t"/>
                      <a:r>
                        <a:rPr lang="ja-JP" altLang="en-US" dirty="0">
                          <a:effectLst/>
                          <a:latin typeface="+mn-ea"/>
                          <a:ea typeface="+mn-ea"/>
                        </a:rPr>
                        <a:t>価額の</a:t>
                      </a:r>
                      <a:r>
                        <a:rPr lang="en-US" altLang="ja-JP" dirty="0">
                          <a:effectLst/>
                          <a:latin typeface="+mn-ea"/>
                          <a:ea typeface="+mn-ea"/>
                        </a:rPr>
                        <a:t>0.2%</a:t>
                      </a:r>
                      <a:r>
                        <a:rPr lang="ja-JP" altLang="en-US" dirty="0">
                          <a:effectLst/>
                          <a:latin typeface="+mn-ea"/>
                          <a:ea typeface="+mn-ea"/>
                        </a:rPr>
                        <a:t>＋</a:t>
                      </a:r>
                      <a:r>
                        <a:rPr lang="en-US" altLang="ja-JP" dirty="0">
                          <a:effectLst/>
                          <a:latin typeface="+mn-ea"/>
                          <a:ea typeface="+mn-ea"/>
                        </a:rPr>
                        <a:t>160</a:t>
                      </a:r>
                      <a:r>
                        <a:rPr lang="ja-JP" altLang="en-US" dirty="0">
                          <a:effectLst/>
                          <a:latin typeface="+mn-ea"/>
                          <a:ea typeface="+mn-ea"/>
                        </a:rPr>
                        <a:t>万円</a:t>
                      </a:r>
                    </a:p>
                  </a:txBody>
                  <a:tcPr/>
                </a:tc>
                <a:extLst>
                  <a:ext uri="{0D108BD9-81ED-4DB2-BD59-A6C34878D82A}">
                    <a16:rowId xmlns:a16="http://schemas.microsoft.com/office/drawing/2014/main" xmlns="" val="10004"/>
                  </a:ext>
                </a:extLst>
              </a:tr>
              <a:tr h="370840">
                <a:tc>
                  <a:txBody>
                    <a:bodyPr/>
                    <a:lstStyle/>
                    <a:p>
                      <a:pPr algn="l" fontAlgn="t"/>
                      <a:r>
                        <a:rPr lang="ja-JP" altLang="en-US" dirty="0">
                          <a:effectLst/>
                          <a:latin typeface="+mn-ea"/>
                          <a:ea typeface="+mn-ea"/>
                        </a:rPr>
                        <a:t>１０億円超</a:t>
                      </a:r>
                    </a:p>
                  </a:txBody>
                  <a:tcPr/>
                </a:tc>
                <a:tc>
                  <a:txBody>
                    <a:bodyPr/>
                    <a:lstStyle/>
                    <a:p>
                      <a:pPr algn="l" fontAlgn="t"/>
                      <a:r>
                        <a:rPr lang="ja-JP" altLang="en-US" dirty="0">
                          <a:effectLst/>
                          <a:latin typeface="+mn-ea"/>
                          <a:ea typeface="+mn-ea"/>
                        </a:rPr>
                        <a:t>価額の</a:t>
                      </a:r>
                      <a:r>
                        <a:rPr lang="en-US" altLang="ja-JP" dirty="0">
                          <a:effectLst/>
                          <a:latin typeface="+mn-ea"/>
                          <a:ea typeface="+mn-ea"/>
                        </a:rPr>
                        <a:t>0.1%</a:t>
                      </a:r>
                      <a:r>
                        <a:rPr lang="ja-JP" altLang="en-US" dirty="0">
                          <a:effectLst/>
                          <a:latin typeface="+mn-ea"/>
                          <a:ea typeface="+mn-ea"/>
                        </a:rPr>
                        <a:t>＋</a:t>
                      </a:r>
                      <a:r>
                        <a:rPr lang="en-US" altLang="ja-JP" dirty="0">
                          <a:effectLst/>
                          <a:latin typeface="+mn-ea"/>
                          <a:ea typeface="+mn-ea"/>
                        </a:rPr>
                        <a:t>260</a:t>
                      </a:r>
                      <a:r>
                        <a:rPr lang="ja-JP" altLang="en-US" dirty="0">
                          <a:effectLst/>
                          <a:latin typeface="+mn-ea"/>
                          <a:ea typeface="+mn-ea"/>
                        </a:rPr>
                        <a:t>万円</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3234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67152053"/>
              </p:ext>
            </p:extLst>
          </p:nvPr>
        </p:nvGraphicFramePr>
        <p:xfrm>
          <a:off x="457200" y="1481138"/>
          <a:ext cx="8229600" cy="3942080"/>
        </p:xfrm>
        <a:graphic>
          <a:graphicData uri="http://schemas.openxmlformats.org/drawingml/2006/table">
            <a:tbl>
              <a:tblPr firstRow="1" bandRow="1">
                <a:tableStyleId>{F5AB1C69-6EDB-4FF4-983F-18BD219EF322}</a:tableStyleId>
              </a:tblPr>
              <a:tblGrid>
                <a:gridCol w="946448">
                  <a:extLst>
                    <a:ext uri="{9D8B030D-6E8A-4147-A177-3AD203B41FA5}">
                      <a16:colId xmlns:a16="http://schemas.microsoft.com/office/drawing/2014/main" xmlns="" val="20000"/>
                    </a:ext>
                  </a:extLst>
                </a:gridCol>
                <a:gridCol w="7283152">
                  <a:extLst>
                    <a:ext uri="{9D8B030D-6E8A-4147-A177-3AD203B41FA5}">
                      <a16:colId xmlns:a16="http://schemas.microsoft.com/office/drawing/2014/main" xmlns="" val="20001"/>
                    </a:ext>
                  </a:extLst>
                </a:gridCol>
              </a:tblGrid>
              <a:tr h="370840">
                <a:tc>
                  <a:txBody>
                    <a:bodyPr/>
                    <a:lstStyle/>
                    <a:p>
                      <a:r>
                        <a:rPr kumimoji="1" lang="ja-JP" altLang="en-US" dirty="0"/>
                        <a:t>チェック欄</a:t>
                      </a:r>
                    </a:p>
                  </a:txBody>
                  <a:tcPr/>
                </a:tc>
                <a:tc>
                  <a:txBody>
                    <a:bodyPr/>
                    <a:lstStyle/>
                    <a:p>
                      <a:r>
                        <a:rPr kumimoji="1" lang="ja-JP" altLang="en-US" dirty="0"/>
                        <a:t>項目</a:t>
                      </a:r>
                    </a:p>
                  </a:txBody>
                  <a:tcPr/>
                </a:tc>
                <a:extLst>
                  <a:ext uri="{0D108BD9-81ED-4DB2-BD59-A6C34878D82A}">
                    <a16:rowId xmlns:a16="http://schemas.microsoft.com/office/drawing/2014/main" xmlns="" val="10000"/>
                  </a:ext>
                </a:extLst>
              </a:tr>
              <a:tr h="370840">
                <a:tc>
                  <a:txBody>
                    <a:bodyPr/>
                    <a:lstStyle/>
                    <a:p>
                      <a:endParaRPr kumimoji="1" lang="ja-JP" altLang="en-US" dirty="0"/>
                    </a:p>
                  </a:txBody>
                  <a:tcPr/>
                </a:tc>
                <a:tc>
                  <a:txBody>
                    <a:bodyPr/>
                    <a:lstStyle/>
                    <a:p>
                      <a:r>
                        <a:rPr kumimoji="1" lang="ja-JP" altLang="en-US" dirty="0"/>
                        <a:t>万が一、認知症になった後も相続税対策や資産活用を継続したい。</a:t>
                      </a:r>
                      <a:r>
                        <a:rPr kumimoji="1" lang="en-US" altLang="ja-JP" dirty="0"/>
                        <a:t/>
                      </a:r>
                      <a:br>
                        <a:rPr kumimoji="1" lang="en-US" altLang="ja-JP" dirty="0"/>
                      </a:br>
                      <a:r>
                        <a:rPr kumimoji="1" lang="ja-JP" altLang="en-US" dirty="0"/>
                        <a:t>（</a:t>
                      </a:r>
                      <a:r>
                        <a:rPr kumimoji="1" lang="ja-JP" altLang="en-US" b="1" dirty="0"/>
                        <a:t>認知症対策信託</a:t>
                      </a:r>
                      <a:r>
                        <a:rPr kumimoji="1" lang="ja-JP" altLang="en-US" dirty="0"/>
                        <a:t>）</a:t>
                      </a:r>
                    </a:p>
                  </a:txBody>
                  <a:tcPr/>
                </a:tc>
                <a:extLst>
                  <a:ext uri="{0D108BD9-81ED-4DB2-BD59-A6C34878D82A}">
                    <a16:rowId xmlns:a16="http://schemas.microsoft.com/office/drawing/2014/main" xmlns="" val="10001"/>
                  </a:ext>
                </a:extLst>
              </a:tr>
              <a:tr h="370840">
                <a:tc>
                  <a:txBody>
                    <a:bodyPr/>
                    <a:lstStyle/>
                    <a:p>
                      <a:endParaRPr kumimoji="1" lang="ja-JP" altLang="en-US"/>
                    </a:p>
                  </a:txBody>
                  <a:tcPr/>
                </a:tc>
                <a:tc>
                  <a:txBody>
                    <a:bodyPr/>
                    <a:lstStyle/>
                    <a:p>
                      <a:r>
                        <a:rPr kumimoji="1" lang="ja-JP" altLang="en-US" dirty="0"/>
                        <a:t>将来、介護施設に入所したら空き家となった自宅を売却したい。</a:t>
                      </a:r>
                      <a:r>
                        <a:rPr kumimoji="1" lang="en-US" altLang="ja-JP" dirty="0"/>
                        <a:t/>
                      </a:r>
                      <a:br>
                        <a:rPr kumimoji="1" lang="en-US" altLang="ja-JP" dirty="0"/>
                      </a:br>
                      <a:r>
                        <a:rPr kumimoji="1" lang="ja-JP" altLang="en-US" dirty="0"/>
                        <a:t>（</a:t>
                      </a:r>
                      <a:r>
                        <a:rPr kumimoji="1" lang="ja-JP" altLang="en-US" b="1" dirty="0" smtClean="0"/>
                        <a:t>自宅信託</a:t>
                      </a:r>
                      <a:r>
                        <a:rPr kumimoji="1" lang="ja-JP" altLang="en-US" dirty="0"/>
                        <a:t>）</a:t>
                      </a:r>
                    </a:p>
                  </a:txBody>
                  <a:tcPr/>
                </a:tc>
                <a:extLst>
                  <a:ext uri="{0D108BD9-81ED-4DB2-BD59-A6C34878D82A}">
                    <a16:rowId xmlns:a16="http://schemas.microsoft.com/office/drawing/2014/main" xmlns="" val="10002"/>
                  </a:ext>
                </a:extLst>
              </a:tr>
              <a:tr h="370840">
                <a:tc>
                  <a:txBody>
                    <a:bodyPr/>
                    <a:lstStyle/>
                    <a:p>
                      <a:endParaRPr kumimoji="1" lang="ja-JP" altLang="en-US"/>
                    </a:p>
                  </a:txBody>
                  <a:tcPr/>
                </a:tc>
                <a:tc>
                  <a:txBody>
                    <a:bodyPr/>
                    <a:lstStyle/>
                    <a:p>
                      <a:r>
                        <a:rPr kumimoji="1" lang="ja-JP" altLang="en-US" dirty="0"/>
                        <a:t>万が一、認知症になった場合に備えて賃貸物件の管理を家族に任せたい。</a:t>
                      </a:r>
                      <a:endParaRPr kumimoji="1" lang="en-US" altLang="ja-JP" dirty="0"/>
                    </a:p>
                    <a:p>
                      <a:r>
                        <a:rPr kumimoji="1" lang="ja-JP" altLang="en-US" dirty="0"/>
                        <a:t>（</a:t>
                      </a:r>
                      <a:r>
                        <a:rPr kumimoji="1" lang="ja-JP" altLang="en-US" b="1" dirty="0"/>
                        <a:t>アパート信託</a:t>
                      </a:r>
                      <a:r>
                        <a:rPr kumimoji="1" lang="ja-JP" altLang="en-US" dirty="0"/>
                        <a:t>）</a:t>
                      </a:r>
                    </a:p>
                  </a:txBody>
                  <a:tcPr/>
                </a:tc>
                <a:extLst>
                  <a:ext uri="{0D108BD9-81ED-4DB2-BD59-A6C34878D82A}">
                    <a16:rowId xmlns:a16="http://schemas.microsoft.com/office/drawing/2014/main" xmlns="" val="10003"/>
                  </a:ext>
                </a:extLst>
              </a:tr>
              <a:tr h="370840">
                <a:tc>
                  <a:txBody>
                    <a:bodyPr/>
                    <a:lstStyle/>
                    <a:p>
                      <a:endParaRPr kumimoji="1" lang="ja-JP" altLang="en-US" dirty="0"/>
                    </a:p>
                  </a:txBody>
                  <a:tcPr/>
                </a:tc>
                <a:tc>
                  <a:txBody>
                    <a:bodyPr/>
                    <a:lstStyle/>
                    <a:p>
                      <a:r>
                        <a:rPr kumimoji="1" lang="ja-JP" altLang="en-US" dirty="0"/>
                        <a:t>何代にも渡って財産の承継者を指定したい。（</a:t>
                      </a:r>
                      <a:r>
                        <a:rPr kumimoji="1" lang="ja-JP" altLang="en-US" b="1" dirty="0"/>
                        <a:t>承継者指定信託</a:t>
                      </a:r>
                      <a:r>
                        <a:rPr kumimoji="1" lang="ja-JP" altLang="en-US" dirty="0"/>
                        <a:t>）</a:t>
                      </a:r>
                    </a:p>
                  </a:txBody>
                  <a:tcPr/>
                </a:tc>
                <a:extLst>
                  <a:ext uri="{0D108BD9-81ED-4DB2-BD59-A6C34878D82A}">
                    <a16:rowId xmlns:a16="http://schemas.microsoft.com/office/drawing/2014/main" xmlns="" val="10004"/>
                  </a:ext>
                </a:extLst>
              </a:tr>
              <a:tr h="370840">
                <a:tc>
                  <a:txBody>
                    <a:bodyPr/>
                    <a:lstStyle/>
                    <a:p>
                      <a:endParaRPr kumimoji="1" lang="ja-JP" altLang="en-US"/>
                    </a:p>
                  </a:txBody>
                  <a:tcPr/>
                </a:tc>
                <a:tc>
                  <a:txBody>
                    <a:bodyPr/>
                    <a:lstStyle/>
                    <a:p>
                      <a:r>
                        <a:rPr kumimoji="1" lang="ja-JP" altLang="en-US" dirty="0"/>
                        <a:t>不動産の共有名義を解消したい。（</a:t>
                      </a:r>
                      <a:r>
                        <a:rPr kumimoji="1" lang="ja-JP" altLang="en-US" b="1" dirty="0"/>
                        <a:t>共有名義解消信託</a:t>
                      </a:r>
                      <a:r>
                        <a:rPr kumimoji="1" lang="ja-JP" altLang="en-US" dirty="0"/>
                        <a:t>）</a:t>
                      </a:r>
                    </a:p>
                  </a:txBody>
                  <a:tcPr/>
                </a:tc>
                <a:extLst>
                  <a:ext uri="{0D108BD9-81ED-4DB2-BD59-A6C34878D82A}">
                    <a16:rowId xmlns:a16="http://schemas.microsoft.com/office/drawing/2014/main" xmlns="" val="10005"/>
                  </a:ext>
                </a:extLst>
              </a:tr>
              <a:tr h="370840">
                <a:tc>
                  <a:txBody>
                    <a:bodyPr/>
                    <a:lstStyle/>
                    <a:p>
                      <a:endParaRPr kumimoji="1" lang="ja-JP" altLang="en-US"/>
                    </a:p>
                  </a:txBody>
                  <a:tcPr/>
                </a:tc>
                <a:tc>
                  <a:txBody>
                    <a:bodyPr/>
                    <a:lstStyle/>
                    <a:p>
                      <a:r>
                        <a:rPr kumimoji="1" lang="ja-JP" altLang="en-US" dirty="0"/>
                        <a:t>オーナー社長（株主）が贈与税を発生させずに株式の議決権を後継者に渡したい。（</a:t>
                      </a:r>
                      <a:r>
                        <a:rPr kumimoji="1" lang="ja-JP" altLang="en-US" b="1" dirty="0"/>
                        <a:t>自社株式信託</a:t>
                      </a:r>
                      <a:r>
                        <a:rPr kumimoji="1" lang="ja-JP" altLang="en-US" dirty="0"/>
                        <a:t>）</a:t>
                      </a:r>
                    </a:p>
                  </a:txBody>
                  <a:tcPr/>
                </a:tc>
                <a:extLst>
                  <a:ext uri="{0D108BD9-81ED-4DB2-BD59-A6C34878D82A}">
                    <a16:rowId xmlns:a16="http://schemas.microsoft.com/office/drawing/2014/main" xmlns="" val="10006"/>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4" name="タイトル 3"/>
          <p:cNvSpPr>
            <a:spLocks noGrp="1"/>
          </p:cNvSpPr>
          <p:nvPr>
            <p:ph type="title"/>
          </p:nvPr>
        </p:nvSpPr>
        <p:spPr/>
        <p:txBody>
          <a:bodyPr/>
          <a:lstStyle/>
          <a:p>
            <a:r>
              <a:rPr kumimoji="1" lang="ja-JP" altLang="en-US" dirty="0"/>
              <a:t>こんなご希望はございませんか？</a:t>
            </a:r>
          </a:p>
        </p:txBody>
      </p:sp>
      <p:sp>
        <p:nvSpPr>
          <p:cNvPr id="6" name="テキスト ボックス 5"/>
          <p:cNvSpPr txBox="1"/>
          <p:nvPr/>
        </p:nvSpPr>
        <p:spPr>
          <a:xfrm>
            <a:off x="611560" y="5661248"/>
            <a:ext cx="803571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dirty="0"/>
              <a:t>認知症になると預金を下ろしたり、不動産の売買をすることができません。</a:t>
            </a:r>
            <a:endParaRPr lang="en-US" altLang="ja-JP" dirty="0"/>
          </a:p>
          <a:p>
            <a:pPr marL="285750" indent="-285750">
              <a:buFont typeface="Arial" panose="020B0604020202020204" pitchFamily="34" charset="0"/>
              <a:buChar char="•"/>
            </a:pPr>
            <a:r>
              <a:rPr lang="ja-JP" altLang="en-US" dirty="0"/>
              <a:t>通常の遺言書では自分の次に財産を承継する人しか決められません。</a:t>
            </a:r>
            <a:endParaRPr lang="en-US" altLang="ja-JP" dirty="0"/>
          </a:p>
          <a:p>
            <a:r>
              <a:rPr kumimoji="1" lang="ja-JP" altLang="en-US" dirty="0"/>
              <a:t>→　家族信託を検討してみましょう！</a:t>
            </a:r>
          </a:p>
        </p:txBody>
      </p:sp>
    </p:spTree>
    <p:extLst>
      <p:ext uri="{BB962C8B-B14F-4D97-AF65-F5344CB8AC3E}">
        <p14:creationId xmlns:p14="http://schemas.microsoft.com/office/powerpoint/2010/main" val="78545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marL="624078" indent="-514350">
              <a:buFont typeface="+mj-lt"/>
              <a:buAutoNum type="arabicPeriod"/>
            </a:pPr>
            <a:r>
              <a:rPr kumimoji="1" lang="ja-JP" altLang="en-US" dirty="0"/>
              <a:t>ご自身（委託者）の財産を、</a:t>
            </a:r>
            <a:endParaRPr kumimoji="1" lang="en-US" altLang="ja-JP" dirty="0"/>
          </a:p>
          <a:p>
            <a:pPr marL="624078" indent="-514350">
              <a:buFont typeface="+mj-lt"/>
              <a:buAutoNum type="arabicPeriod"/>
            </a:pPr>
            <a:r>
              <a:rPr lang="ja-JP" altLang="en-US" dirty="0"/>
              <a:t>信頼できる家族（受託者）に託し、</a:t>
            </a:r>
            <a:endParaRPr lang="en-US" altLang="ja-JP" dirty="0"/>
          </a:p>
          <a:p>
            <a:pPr marL="624078" indent="-514350">
              <a:buFont typeface="+mj-lt"/>
              <a:buAutoNum type="arabicPeriod"/>
            </a:pPr>
            <a:r>
              <a:rPr kumimoji="1" lang="ja-JP" altLang="en-US" dirty="0"/>
              <a:t>利益を受ける人（受益者）のために、</a:t>
            </a:r>
            <a:endParaRPr kumimoji="1" lang="en-US" altLang="ja-JP" dirty="0"/>
          </a:p>
          <a:p>
            <a:pPr marL="624078" indent="-514350">
              <a:buFont typeface="+mj-lt"/>
              <a:buAutoNum type="arabicPeriod"/>
            </a:pPr>
            <a:r>
              <a:rPr lang="ja-JP" altLang="en-US" dirty="0"/>
              <a:t>特定の目的に従って、管理・処分してもらう財産管理の手法です。</a:t>
            </a:r>
            <a:endParaRPr lang="en-US" altLang="ja-JP" dirty="0"/>
          </a:p>
          <a:p>
            <a:pPr marL="624078" indent="-514350">
              <a:buFont typeface="+mj-lt"/>
              <a:buAutoNum type="arabicPeriod"/>
            </a:pPr>
            <a:endParaRPr kumimoji="1" lang="en-US" altLang="ja-JP" dirty="0"/>
          </a:p>
          <a:p>
            <a:pPr marL="109728" indent="0">
              <a:buNone/>
            </a:pPr>
            <a:endParaRPr lang="en-US" altLang="ja-JP"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
        <p:nvSpPr>
          <p:cNvPr id="4" name="タイトル 3"/>
          <p:cNvSpPr>
            <a:spLocks noGrp="1"/>
          </p:cNvSpPr>
          <p:nvPr>
            <p:ph type="title"/>
          </p:nvPr>
        </p:nvSpPr>
        <p:spPr/>
        <p:txBody>
          <a:bodyPr/>
          <a:lstStyle/>
          <a:p>
            <a:r>
              <a:rPr kumimoji="1" lang="ja-JP" altLang="en-US" dirty="0"/>
              <a:t>家族信託とは</a:t>
            </a:r>
          </a:p>
        </p:txBody>
      </p:sp>
      <p:pic>
        <p:nvPicPr>
          <p:cNvPr id="5" name="Picture 43" descr="L:\Wordpress\家族信託サポート\アイコン\money-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476" y="5631776"/>
            <a:ext cx="967349" cy="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162" y="3496749"/>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アイコン\kat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727" y="4283090"/>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Wordpress\埼玉東松山相続サポート\アイコン\イラストや\ojiisan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888" y="4191777"/>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9" name="右矢印 8"/>
          <p:cNvSpPr/>
          <p:nvPr/>
        </p:nvSpPr>
        <p:spPr>
          <a:xfrm>
            <a:off x="3524599" y="4633397"/>
            <a:ext cx="2143128"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管理・処分権限</a:t>
            </a:r>
          </a:p>
        </p:txBody>
      </p:sp>
      <p:sp>
        <p:nvSpPr>
          <p:cNvPr id="12" name="右矢印 11"/>
          <p:cNvSpPr/>
          <p:nvPr/>
        </p:nvSpPr>
        <p:spPr>
          <a:xfrm flipH="1">
            <a:off x="3524598" y="5166159"/>
            <a:ext cx="2143128" cy="64807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利益</a:t>
            </a:r>
          </a:p>
        </p:txBody>
      </p:sp>
      <p:sp>
        <p:nvSpPr>
          <p:cNvPr id="13" name="テキスト ボックス 12"/>
          <p:cNvSpPr txBox="1"/>
          <p:nvPr/>
        </p:nvSpPr>
        <p:spPr bwMode="auto">
          <a:xfrm>
            <a:off x="5810652" y="5977102"/>
            <a:ext cx="1569660"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お子さん（受託者）</a:t>
            </a:r>
          </a:p>
        </p:txBody>
      </p:sp>
      <p:sp>
        <p:nvSpPr>
          <p:cNvPr id="14" name="テキスト ボックス 13"/>
          <p:cNvSpPr txBox="1"/>
          <p:nvPr/>
        </p:nvSpPr>
        <p:spPr bwMode="auto">
          <a:xfrm>
            <a:off x="1850212" y="5977102"/>
            <a:ext cx="2185214"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親御さん（委託者・受益者）</a:t>
            </a:r>
          </a:p>
        </p:txBody>
      </p:sp>
      <p:sp>
        <p:nvSpPr>
          <p:cNvPr id="15" name="角丸四角形吹き出し 14"/>
          <p:cNvSpPr/>
          <p:nvPr/>
        </p:nvSpPr>
        <p:spPr>
          <a:xfrm>
            <a:off x="7016414" y="4383578"/>
            <a:ext cx="1817260" cy="1147709"/>
          </a:xfrm>
          <a:prstGeom prst="wedgeRoundRectCallout">
            <a:avLst>
              <a:gd name="adj1" fmla="val -55760"/>
              <a:gd name="adj2" fmla="val -863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親御さんのために財産の管理や売買を行います。</a:t>
            </a:r>
          </a:p>
        </p:txBody>
      </p:sp>
      <p:sp>
        <p:nvSpPr>
          <p:cNvPr id="16" name="角丸四角形吹き出し 15"/>
          <p:cNvSpPr/>
          <p:nvPr/>
        </p:nvSpPr>
        <p:spPr>
          <a:xfrm>
            <a:off x="106918" y="4383578"/>
            <a:ext cx="2088817" cy="1147709"/>
          </a:xfrm>
          <a:prstGeom prst="wedgeRoundRectCallout">
            <a:avLst>
              <a:gd name="adj1" fmla="val 54753"/>
              <a:gd name="adj2" fmla="val -104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家賃や売買代金から生活費などを受け取ります。</a:t>
            </a:r>
          </a:p>
        </p:txBody>
      </p:sp>
      <p:sp>
        <p:nvSpPr>
          <p:cNvPr id="10" name="角丸四角形 9"/>
          <p:cNvSpPr/>
          <p:nvPr/>
        </p:nvSpPr>
        <p:spPr>
          <a:xfrm>
            <a:off x="7016414" y="3711365"/>
            <a:ext cx="1669386" cy="571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ハンコの権限</a:t>
            </a:r>
            <a:endParaRPr kumimoji="1" lang="ja-JP" altLang="en-US" dirty="0"/>
          </a:p>
        </p:txBody>
      </p:sp>
      <p:sp>
        <p:nvSpPr>
          <p:cNvPr id="17" name="角丸四角形 16"/>
          <p:cNvSpPr/>
          <p:nvPr/>
        </p:nvSpPr>
        <p:spPr>
          <a:xfrm>
            <a:off x="454502" y="3711365"/>
            <a:ext cx="1669386" cy="571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お金の権利</a:t>
            </a:r>
            <a:endParaRPr kumimoji="1" lang="ja-JP" altLang="en-US" dirty="0"/>
          </a:p>
        </p:txBody>
      </p:sp>
    </p:spTree>
    <p:extLst>
      <p:ext uri="{BB962C8B-B14F-4D97-AF65-F5344CB8AC3E}">
        <p14:creationId xmlns:p14="http://schemas.microsoft.com/office/powerpoint/2010/main" val="286326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4" name="タイトル 3"/>
          <p:cNvSpPr>
            <a:spLocks noGrp="1"/>
          </p:cNvSpPr>
          <p:nvPr>
            <p:ph type="title"/>
          </p:nvPr>
        </p:nvSpPr>
        <p:spPr/>
        <p:txBody>
          <a:bodyPr/>
          <a:lstStyle/>
          <a:p>
            <a:r>
              <a:rPr lang="ja-JP" altLang="en-US" dirty="0"/>
              <a:t>家族信託　基本スキーム図</a:t>
            </a:r>
            <a:endParaRPr kumimoji="1" lang="ja-JP" altLang="en-US" dirty="0"/>
          </a:p>
        </p:txBody>
      </p:sp>
      <p:sp>
        <p:nvSpPr>
          <p:cNvPr id="5" name="フリーフォーム 4"/>
          <p:cNvSpPr/>
          <p:nvPr/>
        </p:nvSpPr>
        <p:spPr>
          <a:xfrm>
            <a:off x="2200735" y="2677937"/>
            <a:ext cx="3222172" cy="566288"/>
          </a:xfrm>
          <a:custGeom>
            <a:avLst/>
            <a:gdLst>
              <a:gd name="connsiteX0" fmla="*/ 0 w 3222172"/>
              <a:gd name="connsiteY0" fmla="*/ 54429 h 566288"/>
              <a:gd name="connsiteX1" fmla="*/ 1730829 w 3222172"/>
              <a:gd name="connsiteY1" fmla="*/ 566058 h 566288"/>
              <a:gd name="connsiteX2" fmla="*/ 3222172 w 3222172"/>
              <a:gd name="connsiteY2" fmla="*/ 0 h 566288"/>
            </a:gdLst>
            <a:ahLst/>
            <a:cxnLst>
              <a:cxn ang="0">
                <a:pos x="connsiteX0" y="connsiteY0"/>
              </a:cxn>
              <a:cxn ang="0">
                <a:pos x="connsiteX1" y="connsiteY1"/>
              </a:cxn>
              <a:cxn ang="0">
                <a:pos x="connsiteX2" y="connsiteY2"/>
              </a:cxn>
            </a:cxnLst>
            <a:rect l="l" t="t" r="r" b="b"/>
            <a:pathLst>
              <a:path w="3222172" h="566288">
                <a:moveTo>
                  <a:pt x="0" y="54429"/>
                </a:moveTo>
                <a:cubicBezTo>
                  <a:pt x="596900" y="314779"/>
                  <a:pt x="1193800" y="575129"/>
                  <a:pt x="1730829" y="566058"/>
                </a:cubicBezTo>
                <a:cubicBezTo>
                  <a:pt x="2267858" y="556987"/>
                  <a:pt x="2745015" y="278493"/>
                  <a:pt x="3222172" y="0"/>
                </a:cubicBezTo>
              </a:path>
            </a:pathLst>
          </a:custGeom>
          <a:ln w="63500" cmpd="sng">
            <a:solidFill>
              <a:srgbClr val="00B050"/>
            </a:solidFill>
            <a:tailEnd type="stealth"/>
          </a:ln>
        </p:spPr>
        <p:style>
          <a:lnRef idx="3">
            <a:schemeClr val="accent4"/>
          </a:lnRef>
          <a:fillRef idx="0">
            <a:schemeClr val="accent4"/>
          </a:fillRef>
          <a:effectRef idx="2">
            <a:schemeClr val="accent4"/>
          </a:effectRef>
          <a:fontRef idx="minor">
            <a:schemeClr val="tx1"/>
          </a:fontRef>
        </p:style>
        <p:txBody>
          <a:bodyPr rtlCol="0" anchor="ctr"/>
          <a:lstStyle/>
          <a:p>
            <a:pPr algn="ctr"/>
            <a:endParaRPr kumimoji="1" lang="ja-JP" altLang="en-US"/>
          </a:p>
        </p:txBody>
      </p:sp>
      <p:pic>
        <p:nvPicPr>
          <p:cNvPr id="6" name="Picture 43" descr="L:\Wordpress\家族信託サポート\アイコン\money-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195" y="2788127"/>
            <a:ext cx="865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332101" y="2632552"/>
            <a:ext cx="936625" cy="306388"/>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委託者</a:t>
            </a:r>
          </a:p>
        </p:txBody>
      </p:sp>
      <p:sp>
        <p:nvSpPr>
          <p:cNvPr id="8" name="テキスト ボックス 7"/>
          <p:cNvSpPr txBox="1"/>
          <p:nvPr/>
        </p:nvSpPr>
        <p:spPr>
          <a:xfrm>
            <a:off x="1330514" y="4916072"/>
            <a:ext cx="938212"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受益者</a:t>
            </a:r>
          </a:p>
        </p:txBody>
      </p:sp>
      <p:sp>
        <p:nvSpPr>
          <p:cNvPr id="9" name="テキスト ボックス 8"/>
          <p:cNvSpPr txBox="1"/>
          <p:nvPr/>
        </p:nvSpPr>
        <p:spPr>
          <a:xfrm>
            <a:off x="6086822" y="2662147"/>
            <a:ext cx="936625" cy="306388"/>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受託者</a:t>
            </a:r>
          </a:p>
        </p:txBody>
      </p:sp>
      <p:sp>
        <p:nvSpPr>
          <p:cNvPr id="10" name="テキスト ボックス 9"/>
          <p:cNvSpPr txBox="1"/>
          <p:nvPr/>
        </p:nvSpPr>
        <p:spPr>
          <a:xfrm>
            <a:off x="3083591" y="1748315"/>
            <a:ext cx="1273175"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＜信託契約＞</a:t>
            </a:r>
          </a:p>
        </p:txBody>
      </p:sp>
      <p:sp>
        <p:nvSpPr>
          <p:cNvPr id="11" name="テキスト ボックス 10"/>
          <p:cNvSpPr txBox="1"/>
          <p:nvPr/>
        </p:nvSpPr>
        <p:spPr>
          <a:xfrm>
            <a:off x="3077195" y="2488090"/>
            <a:ext cx="1373187"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管理・処分権限</a:t>
            </a:r>
          </a:p>
        </p:txBody>
      </p:sp>
      <p:sp>
        <p:nvSpPr>
          <p:cNvPr id="12" name="テキスト ボックス 11"/>
          <p:cNvSpPr txBox="1"/>
          <p:nvPr/>
        </p:nvSpPr>
        <p:spPr>
          <a:xfrm>
            <a:off x="3166095" y="3619977"/>
            <a:ext cx="1273175"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＜信託財産＞</a:t>
            </a:r>
          </a:p>
        </p:txBody>
      </p:sp>
      <p:sp>
        <p:nvSpPr>
          <p:cNvPr id="13" name="テキスト ボックス 12"/>
          <p:cNvSpPr txBox="1"/>
          <p:nvPr/>
        </p:nvSpPr>
        <p:spPr>
          <a:xfrm>
            <a:off x="2556064" y="4988402"/>
            <a:ext cx="2506662" cy="307975"/>
          </a:xfrm>
          <a:prstGeom prst="rect">
            <a:avLst/>
          </a:prstGeom>
          <a:noFill/>
        </p:spPr>
        <p:txBody>
          <a:bodyPr>
            <a:spAutoFit/>
          </a:bodyPr>
          <a:lstStyle/>
          <a:p>
            <a:pPr>
              <a:defRPr/>
            </a:pPr>
            <a:r>
              <a:rPr lang="ja-JP" altLang="en-US" sz="1400" b="1" dirty="0">
                <a:solidFill>
                  <a:schemeClr val="accent1">
                    <a:lumMod val="50000"/>
                  </a:schemeClr>
                </a:solidFill>
                <a:latin typeface="ＭＳ Ｐゴシック" panose="020B0600070205080204" pitchFamily="50" charset="-128"/>
                <a:ea typeface="ＭＳ Ｐゴシック" pitchFamily="50" charset="-128"/>
              </a:rPr>
              <a:t>＜受益権＞　生活費給付など</a:t>
            </a:r>
          </a:p>
        </p:txBody>
      </p:sp>
      <p:sp>
        <p:nvSpPr>
          <p:cNvPr id="14" name="テキスト ボックス 13"/>
          <p:cNvSpPr txBox="1"/>
          <p:nvPr/>
        </p:nvSpPr>
        <p:spPr bwMode="auto">
          <a:xfrm>
            <a:off x="1330514" y="2988929"/>
            <a:ext cx="800219"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a:t>
            </a:r>
          </a:p>
        </p:txBody>
      </p:sp>
      <p:sp>
        <p:nvSpPr>
          <p:cNvPr id="15" name="テキスト ボックス 14"/>
          <p:cNvSpPr txBox="1"/>
          <p:nvPr/>
        </p:nvSpPr>
        <p:spPr bwMode="auto">
          <a:xfrm>
            <a:off x="6072534" y="3018524"/>
            <a:ext cx="800219"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お子さん</a:t>
            </a:r>
          </a:p>
        </p:txBody>
      </p:sp>
      <p:sp>
        <p:nvSpPr>
          <p:cNvPr id="16" name="テキスト ボックス 15"/>
          <p:cNvSpPr txBox="1"/>
          <p:nvPr/>
        </p:nvSpPr>
        <p:spPr bwMode="auto">
          <a:xfrm>
            <a:off x="1330514" y="5293086"/>
            <a:ext cx="800219"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a:t>
            </a:r>
          </a:p>
        </p:txBody>
      </p:sp>
      <p:cxnSp>
        <p:nvCxnSpPr>
          <p:cNvPr id="17" name="直線コネクタ 16"/>
          <p:cNvCxnSpPr/>
          <p:nvPr/>
        </p:nvCxnSpPr>
        <p:spPr>
          <a:xfrm>
            <a:off x="1692592" y="3339266"/>
            <a:ext cx="1" cy="247175"/>
          </a:xfrm>
          <a:prstGeom prst="line">
            <a:avLst/>
          </a:prstGeom>
          <a:ln w="92075"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rot="10800000" flipV="1">
            <a:off x="2556064" y="2913538"/>
            <a:ext cx="3372454" cy="1744553"/>
          </a:xfrm>
          <a:prstGeom prst="bentConnector3">
            <a:avLst>
              <a:gd name="adj1" fmla="val 291"/>
            </a:avLst>
          </a:prstGeom>
          <a:ln w="63500" cmpd="sng">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19" name="直線矢印コネクタ 18"/>
          <p:cNvCxnSpPr/>
          <p:nvPr/>
        </p:nvCxnSpPr>
        <p:spPr>
          <a:xfrm>
            <a:off x="2411600" y="2202414"/>
            <a:ext cx="2940854" cy="0"/>
          </a:xfrm>
          <a:prstGeom prst="straightConnector1">
            <a:avLst/>
          </a:prstGeom>
          <a:ln w="63500">
            <a:solidFill>
              <a:srgbClr val="0070C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 name="Picture 2" descr="L:\Wordpress\家族信託サポート\アイコン\building-5-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083" y="249992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E:\アイコン\katu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303" y="1313460"/>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Wordpress\埼玉東松山相続サポート\アイコン\イラストや\ojiisan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19675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Wordpress\埼玉東松山相続サポート\アイコン\イラストや\ojiisan0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623" y="347607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p:cNvSpPr/>
          <p:nvPr/>
        </p:nvSpPr>
        <p:spPr>
          <a:xfrm>
            <a:off x="1469009" y="5733256"/>
            <a:ext cx="6442877" cy="10179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ja-JP" altLang="en-US" sz="1400" b="1" dirty="0"/>
              <a:t>委託者</a:t>
            </a:r>
            <a:r>
              <a:rPr lang="ja-JP" altLang="en-US" sz="1400" dirty="0"/>
              <a:t>：財産を託す人</a:t>
            </a:r>
            <a:endParaRPr lang="en-US" altLang="ja-JP" sz="1400" dirty="0"/>
          </a:p>
          <a:p>
            <a:pPr marL="285750" indent="-285750">
              <a:buFont typeface="Arial" panose="020B0604020202020204" pitchFamily="34" charset="0"/>
              <a:buChar char="•"/>
            </a:pPr>
            <a:r>
              <a:rPr kumimoji="1" lang="ja-JP" altLang="en-US" sz="1400" b="1" dirty="0"/>
              <a:t>受託者</a:t>
            </a:r>
            <a:r>
              <a:rPr kumimoji="1" lang="ja-JP" altLang="en-US" sz="1400" dirty="0"/>
              <a:t>：財産を託される人（形式的な所有者）</a:t>
            </a:r>
            <a:endParaRPr kumimoji="1" lang="en-US" altLang="ja-JP" sz="1400" dirty="0"/>
          </a:p>
          <a:p>
            <a:pPr marL="285750" indent="-285750">
              <a:buFont typeface="Arial" panose="020B0604020202020204" pitchFamily="34" charset="0"/>
              <a:buChar char="•"/>
            </a:pPr>
            <a:r>
              <a:rPr lang="ja-JP" altLang="en-US" sz="1400" b="1" dirty="0"/>
              <a:t>受益者</a:t>
            </a:r>
            <a:r>
              <a:rPr lang="ja-JP" altLang="en-US" sz="1400" dirty="0"/>
              <a:t>：信託財産からの利益の給付を受ける人（実質的な所有者）</a:t>
            </a:r>
            <a:endParaRPr lang="en-US" altLang="ja-JP" sz="1400" dirty="0"/>
          </a:p>
          <a:p>
            <a:pPr marL="285750" indent="-285750">
              <a:buFont typeface="Arial" panose="020B0604020202020204" pitchFamily="34" charset="0"/>
              <a:buChar char="•"/>
            </a:pPr>
            <a:r>
              <a:rPr kumimoji="1" lang="ja-JP" altLang="en-US" sz="1400" b="1" dirty="0"/>
              <a:t>受益権</a:t>
            </a:r>
            <a:r>
              <a:rPr kumimoji="1" lang="ja-JP" altLang="en-US" sz="1400" dirty="0"/>
              <a:t>：信託財産から</a:t>
            </a:r>
            <a:r>
              <a:rPr lang="ja-JP" altLang="en-US" sz="1400" dirty="0"/>
              <a:t>の利益</a:t>
            </a:r>
            <a:r>
              <a:rPr kumimoji="1" lang="ja-JP" altLang="en-US" sz="1400" dirty="0"/>
              <a:t>の給付を受ける権利（と監督権）</a:t>
            </a:r>
          </a:p>
        </p:txBody>
      </p:sp>
      <p:sp>
        <p:nvSpPr>
          <p:cNvPr id="22" name="角丸四角形 21"/>
          <p:cNvSpPr/>
          <p:nvPr/>
        </p:nvSpPr>
        <p:spPr>
          <a:xfrm>
            <a:off x="7023447" y="1748315"/>
            <a:ext cx="1869033" cy="19034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kumimoji="1" lang="ja-JP" altLang="en-US" sz="1400" dirty="0"/>
              <a:t>管理する</a:t>
            </a:r>
            <a:endParaRPr kumimoji="1" lang="en-US" altLang="ja-JP" sz="1400" dirty="0"/>
          </a:p>
          <a:p>
            <a:pPr marL="285750" indent="-285750">
              <a:buFont typeface="Arial" panose="020B0604020202020204" pitchFamily="34" charset="0"/>
              <a:buChar char="•"/>
            </a:pPr>
            <a:r>
              <a:rPr lang="ja-JP" altLang="en-US" sz="1400" dirty="0"/>
              <a:t>運用する</a:t>
            </a:r>
            <a:endParaRPr lang="en-US" altLang="ja-JP" sz="1400" dirty="0"/>
          </a:p>
          <a:p>
            <a:pPr marL="285750" indent="-285750">
              <a:buFont typeface="Arial" panose="020B0604020202020204" pitchFamily="34" charset="0"/>
              <a:buChar char="•"/>
            </a:pPr>
            <a:r>
              <a:rPr kumimoji="1" lang="ja-JP" altLang="en-US" sz="1400" dirty="0"/>
              <a:t>貸す</a:t>
            </a:r>
            <a:endParaRPr kumimoji="1" lang="en-US" altLang="ja-JP" sz="1400" dirty="0"/>
          </a:p>
          <a:p>
            <a:pPr marL="285750" indent="-285750">
              <a:buFont typeface="Arial" panose="020B0604020202020204" pitchFamily="34" charset="0"/>
              <a:buChar char="•"/>
            </a:pPr>
            <a:r>
              <a:rPr lang="ja-JP" altLang="en-US" sz="1400" dirty="0"/>
              <a:t>売る</a:t>
            </a:r>
            <a:endParaRPr lang="en-US" altLang="ja-JP" sz="1400" dirty="0"/>
          </a:p>
          <a:p>
            <a:pPr marL="285750" indent="-285750">
              <a:buFont typeface="Arial" panose="020B0604020202020204" pitchFamily="34" charset="0"/>
              <a:buChar char="•"/>
            </a:pPr>
            <a:r>
              <a:rPr kumimoji="1" lang="ja-JP" altLang="en-US" sz="1400" dirty="0"/>
              <a:t>お金を借りて建物を建てる</a:t>
            </a:r>
            <a:endParaRPr kumimoji="1" lang="en-US" altLang="ja-JP" sz="1400" dirty="0"/>
          </a:p>
          <a:p>
            <a:pPr marL="285750" indent="-285750">
              <a:buFont typeface="Arial" panose="020B0604020202020204" pitchFamily="34" charset="0"/>
              <a:buChar char="•"/>
            </a:pPr>
            <a:r>
              <a:rPr lang="ja-JP" altLang="en-US" sz="1400" dirty="0"/>
              <a:t>不動産を買う</a:t>
            </a:r>
            <a:endParaRPr kumimoji="1" lang="ja-JP" altLang="en-US" sz="1400" dirty="0"/>
          </a:p>
        </p:txBody>
      </p:sp>
      <p:sp>
        <p:nvSpPr>
          <p:cNvPr id="23" name="テキスト ボックス 22"/>
          <p:cNvSpPr txBox="1"/>
          <p:nvPr/>
        </p:nvSpPr>
        <p:spPr>
          <a:xfrm>
            <a:off x="7345895" y="1342060"/>
            <a:ext cx="1224136" cy="369332"/>
          </a:xfrm>
          <a:prstGeom prst="rect">
            <a:avLst/>
          </a:prstGeom>
          <a:noFill/>
        </p:spPr>
        <p:txBody>
          <a:bodyPr wrap="square" rtlCol="0">
            <a:spAutoFit/>
          </a:bodyPr>
          <a:lstStyle/>
          <a:p>
            <a:r>
              <a:rPr kumimoji="1" lang="ja-JP" altLang="en-US" dirty="0"/>
              <a:t>権限の例</a:t>
            </a:r>
          </a:p>
        </p:txBody>
      </p:sp>
      <p:sp>
        <p:nvSpPr>
          <p:cNvPr id="2" name="吹き出し: 角を丸めた四角形 1"/>
          <p:cNvSpPr/>
          <p:nvPr/>
        </p:nvSpPr>
        <p:spPr>
          <a:xfrm>
            <a:off x="28134" y="3018524"/>
            <a:ext cx="1273813" cy="1130556"/>
          </a:xfrm>
          <a:prstGeom prst="wedgeRoundRectCallout">
            <a:avLst>
              <a:gd name="adj1" fmla="val 70453"/>
              <a:gd name="adj2" fmla="val -1304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400" dirty="0"/>
              <a:t>贈与税・不動産取得税は発生しません</a:t>
            </a:r>
          </a:p>
        </p:txBody>
      </p:sp>
    </p:spTree>
    <p:extLst>
      <p:ext uri="{BB962C8B-B14F-4D97-AF65-F5344CB8AC3E}">
        <p14:creationId xmlns:p14="http://schemas.microsoft.com/office/powerpoint/2010/main" val="14819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a:t>信託不動産の登記簿の記載例</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75636914"/>
              </p:ext>
            </p:extLst>
          </p:nvPr>
        </p:nvGraphicFramePr>
        <p:xfrm>
          <a:off x="1043608" y="1412776"/>
          <a:ext cx="7344815" cy="2249248"/>
        </p:xfrm>
        <a:graphic>
          <a:graphicData uri="http://schemas.openxmlformats.org/drawingml/2006/table">
            <a:tbl>
              <a:tblPr firstRow="1" firstCol="1" bandRow="1"/>
              <a:tblGrid>
                <a:gridCol w="93610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3096343">
                  <a:extLst>
                    <a:ext uri="{9D8B030D-6E8A-4147-A177-3AD203B41FA5}">
                      <a16:colId xmlns:a16="http://schemas.microsoft.com/office/drawing/2014/main" xmlns="" val="20003"/>
                    </a:ext>
                  </a:extLst>
                </a:gridCol>
              </a:tblGrid>
              <a:tr h="288032">
                <a:tc gridSpan="4">
                  <a:txBody>
                    <a:bodyPr/>
                    <a:lstStyle/>
                    <a:p>
                      <a:pPr algn="just">
                        <a:lnSpc>
                          <a:spcPct val="100000"/>
                        </a:lnSpc>
                        <a:spcAft>
                          <a:spcPts val="0"/>
                        </a:spcAft>
                      </a:pPr>
                      <a:r>
                        <a:rPr lang="ja-JP" sz="1400" b="1" kern="100" dirty="0">
                          <a:effectLst/>
                          <a:latin typeface="Century"/>
                          <a:ea typeface="ＭＳ 明朝"/>
                          <a:cs typeface="Times New Roman"/>
                        </a:rPr>
                        <a:t>権利部</a:t>
                      </a:r>
                      <a:r>
                        <a:rPr lang="ja-JP" sz="1400" kern="100" dirty="0">
                          <a:effectLst/>
                          <a:latin typeface="Century"/>
                          <a:ea typeface="ＭＳ 明朝"/>
                          <a:cs typeface="Times New Roman"/>
                        </a:rPr>
                        <a:t>（甲区）（所有権に関する事項）</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88032">
                <a:tc>
                  <a:txBody>
                    <a:bodyPr/>
                    <a:lstStyle/>
                    <a:p>
                      <a:pPr algn="just">
                        <a:lnSpc>
                          <a:spcPct val="100000"/>
                        </a:lnSpc>
                        <a:spcAft>
                          <a:spcPts val="0"/>
                        </a:spcAft>
                      </a:pPr>
                      <a:r>
                        <a:rPr lang="ja-JP" sz="1400" kern="100">
                          <a:effectLst/>
                          <a:latin typeface="Century"/>
                          <a:ea typeface="ＭＳ 明朝"/>
                          <a:cs typeface="Times New Roman"/>
                        </a:rPr>
                        <a:t>順位番号</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登記の目的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a:effectLst/>
                          <a:latin typeface="Century"/>
                          <a:ea typeface="ＭＳ 明朝"/>
                          <a:cs typeface="Times New Roman"/>
                        </a:rPr>
                        <a:t>受付年月日・受付番号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Century"/>
                          <a:ea typeface="ＭＳ 明朝"/>
                          <a:cs typeface="Times New Roman"/>
                        </a:rPr>
                        <a:t>権利者その他の事項</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17079">
                <a:tc>
                  <a:txBody>
                    <a:bodyPr/>
                    <a:lstStyle/>
                    <a:p>
                      <a:pPr algn="just">
                        <a:lnSpc>
                          <a:spcPct val="100000"/>
                        </a:lnSpc>
                        <a:spcAft>
                          <a:spcPts val="0"/>
                        </a:spcAft>
                      </a:pPr>
                      <a:r>
                        <a:rPr lang="ja-JP" sz="1400" kern="100">
                          <a:effectLst/>
                          <a:latin typeface="Century"/>
                          <a:ea typeface="ＭＳ 明朝"/>
                          <a:cs typeface="Times New Roman"/>
                        </a:rPr>
                        <a:t>１</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所有権移転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平成２年１２月１日</a:t>
                      </a:r>
                    </a:p>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原因　平成２年１２月１日売買</a:t>
                      </a:r>
                    </a:p>
                    <a:p>
                      <a:pPr algn="just">
                        <a:lnSpc>
                          <a:spcPct val="100000"/>
                        </a:lnSpc>
                        <a:spcAft>
                          <a:spcPts val="0"/>
                        </a:spcAft>
                      </a:pPr>
                      <a:r>
                        <a:rPr lang="ja-JP" sz="1400" kern="100" dirty="0">
                          <a:effectLst/>
                          <a:latin typeface="Century"/>
                          <a:ea typeface="ＭＳ 明朝"/>
                          <a:cs typeface="Times New Roman"/>
                        </a:rPr>
                        <a:t>所有者　東松山市元宿×××</a:t>
                      </a:r>
                    </a:p>
                    <a:p>
                      <a:pPr algn="just">
                        <a:lnSpc>
                          <a:spcPct val="100000"/>
                        </a:lnSpc>
                        <a:spcAft>
                          <a:spcPts val="0"/>
                        </a:spcAft>
                      </a:pPr>
                      <a:r>
                        <a:rPr lang="ja-JP" altLang="en-US" sz="1400" b="1" kern="100" dirty="0">
                          <a:effectLst/>
                          <a:latin typeface="Century"/>
                          <a:ea typeface="ＭＳ 明朝"/>
                          <a:cs typeface="Times New Roman"/>
                        </a:rPr>
                        <a:t>鈴木父郎</a:t>
                      </a:r>
                      <a:endParaRPr 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7079">
                <a:tc rowSpan="2">
                  <a:txBody>
                    <a:bodyPr/>
                    <a:lstStyle/>
                    <a:p>
                      <a:pPr algn="just">
                        <a:lnSpc>
                          <a:spcPct val="100000"/>
                        </a:lnSpc>
                        <a:spcAft>
                          <a:spcPts val="0"/>
                        </a:spcAft>
                      </a:pPr>
                      <a:r>
                        <a:rPr lang="ja-JP" sz="1400" kern="100">
                          <a:effectLst/>
                          <a:latin typeface="Century"/>
                          <a:ea typeface="ＭＳ 明朝"/>
                          <a:cs typeface="Times New Roman"/>
                        </a:rPr>
                        <a:t>２</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a:effectLst/>
                          <a:latin typeface="Century"/>
                          <a:ea typeface="ＭＳ 明朝"/>
                          <a:cs typeface="Times New Roman"/>
                        </a:rPr>
                        <a:t>所有権移転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平成</a:t>
                      </a:r>
                      <a:r>
                        <a:rPr lang="ja-JP" sz="1400" kern="100" dirty="0" smtClean="0">
                          <a:effectLst/>
                          <a:latin typeface="Century"/>
                          <a:ea typeface="ＭＳ 明朝"/>
                          <a:cs typeface="Times New Roman"/>
                        </a:rPr>
                        <a:t>２</a:t>
                      </a:r>
                      <a:r>
                        <a:rPr lang="ja-JP" altLang="en-US" sz="1400" kern="100" dirty="0" smtClean="0">
                          <a:effectLst/>
                          <a:latin typeface="Century"/>
                          <a:ea typeface="ＭＳ 明朝"/>
                          <a:cs typeface="Times New Roman"/>
                        </a:rPr>
                        <a:t>９</a:t>
                      </a:r>
                      <a:r>
                        <a:rPr lang="ja-JP" sz="1400" kern="100" dirty="0" smtClean="0">
                          <a:effectLst/>
                          <a:latin typeface="Century"/>
                          <a:ea typeface="ＭＳ 明朝"/>
                          <a:cs typeface="Times New Roman"/>
                        </a:rPr>
                        <a:t>年</a:t>
                      </a:r>
                      <a:r>
                        <a:rPr lang="ja-JP" altLang="en-US" sz="1400" kern="100" dirty="0" smtClean="0">
                          <a:effectLst/>
                          <a:latin typeface="Century"/>
                          <a:ea typeface="ＭＳ 明朝"/>
                          <a:cs typeface="Times New Roman"/>
                        </a:rPr>
                        <a:t>３</a:t>
                      </a:r>
                      <a:r>
                        <a:rPr lang="ja-JP" sz="1400" kern="100" dirty="0" smtClean="0">
                          <a:effectLst/>
                          <a:latin typeface="Century"/>
                          <a:ea typeface="ＭＳ 明朝"/>
                          <a:cs typeface="Times New Roman"/>
                        </a:rPr>
                        <a:t>月</a:t>
                      </a:r>
                      <a:r>
                        <a:rPr lang="ja-JP" sz="1400" kern="100" dirty="0">
                          <a:effectLst/>
                          <a:latin typeface="Century"/>
                          <a:ea typeface="ＭＳ 明朝"/>
                          <a:cs typeface="Times New Roman"/>
                        </a:rPr>
                        <a:t>５日</a:t>
                      </a:r>
                    </a:p>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原因　平成２</a:t>
                      </a:r>
                      <a:r>
                        <a:rPr lang="ja-JP" altLang="en-US" sz="1400" kern="100" dirty="0">
                          <a:effectLst/>
                          <a:latin typeface="Century"/>
                          <a:ea typeface="ＭＳ 明朝"/>
                          <a:cs typeface="Times New Roman"/>
                        </a:rPr>
                        <a:t>９</a:t>
                      </a:r>
                      <a:r>
                        <a:rPr lang="ja-JP" sz="1400" kern="100" dirty="0">
                          <a:effectLst/>
                          <a:latin typeface="Century"/>
                          <a:ea typeface="ＭＳ 明朝"/>
                          <a:cs typeface="Times New Roman"/>
                        </a:rPr>
                        <a:t>年</a:t>
                      </a:r>
                      <a:r>
                        <a:rPr lang="ja-JP" altLang="en-US" sz="1400" kern="100" dirty="0">
                          <a:effectLst/>
                          <a:latin typeface="Century"/>
                          <a:ea typeface="ＭＳ 明朝"/>
                          <a:cs typeface="Times New Roman"/>
                        </a:rPr>
                        <a:t>３</a:t>
                      </a:r>
                      <a:r>
                        <a:rPr lang="ja-JP" sz="1400" kern="100" dirty="0">
                          <a:effectLst/>
                          <a:latin typeface="Century"/>
                          <a:ea typeface="ＭＳ 明朝"/>
                          <a:cs typeface="Times New Roman"/>
                        </a:rPr>
                        <a:t>月５日</a:t>
                      </a:r>
                      <a:r>
                        <a:rPr lang="ja-JP" sz="1400" b="1" kern="100" dirty="0">
                          <a:solidFill>
                            <a:srgbClr val="C00000"/>
                          </a:solidFill>
                          <a:effectLst/>
                          <a:latin typeface="Century"/>
                          <a:ea typeface="ＭＳ 明朝"/>
                          <a:cs typeface="Times New Roman"/>
                        </a:rPr>
                        <a:t>信託</a:t>
                      </a:r>
                    </a:p>
                    <a:p>
                      <a:pPr algn="just">
                        <a:lnSpc>
                          <a:spcPct val="100000"/>
                        </a:lnSpc>
                        <a:spcAft>
                          <a:spcPts val="0"/>
                        </a:spcAft>
                      </a:pPr>
                      <a:r>
                        <a:rPr lang="ja-JP" altLang="en-US" sz="1400" b="1" kern="100" dirty="0">
                          <a:solidFill>
                            <a:srgbClr val="C00000"/>
                          </a:solidFill>
                          <a:effectLst/>
                          <a:latin typeface="Century"/>
                          <a:ea typeface="ＭＳ 明朝"/>
                          <a:cs typeface="Times New Roman"/>
                        </a:rPr>
                        <a:t>受託者</a:t>
                      </a:r>
                      <a:r>
                        <a:rPr lang="ja-JP" sz="1400" kern="100" dirty="0">
                          <a:effectLst/>
                          <a:latin typeface="Century"/>
                          <a:ea typeface="ＭＳ 明朝"/>
                          <a:cs typeface="Times New Roman"/>
                        </a:rPr>
                        <a:t>　東松山市あずま町×××</a:t>
                      </a:r>
                    </a:p>
                    <a:p>
                      <a:pPr algn="just">
                        <a:lnSpc>
                          <a:spcPct val="100000"/>
                        </a:lnSpc>
                        <a:spcAft>
                          <a:spcPts val="0"/>
                        </a:spcAft>
                      </a:pPr>
                      <a:r>
                        <a:rPr lang="ja-JP" altLang="en-US" sz="1400" b="1" kern="100" dirty="0">
                          <a:effectLst/>
                          <a:latin typeface="Century"/>
                          <a:ea typeface="ＭＳ 明朝"/>
                          <a:cs typeface="Times New Roman"/>
                        </a:rPr>
                        <a:t>鈴木一郎</a:t>
                      </a:r>
                      <a:endParaRPr 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9026">
                <a:tc vMerge="1">
                  <a:txBody>
                    <a:bodyPr/>
                    <a:lstStyle/>
                    <a:p>
                      <a:endParaRPr kumimoji="1" lang="ja-JP" altLang="en-US"/>
                    </a:p>
                  </a:txBody>
                  <a:tcPr/>
                </a:tc>
                <a:tc>
                  <a:txBody>
                    <a:bodyPr/>
                    <a:lstStyle/>
                    <a:p>
                      <a:pPr algn="just">
                        <a:lnSpc>
                          <a:spcPct val="100000"/>
                        </a:lnSpc>
                        <a:spcAft>
                          <a:spcPts val="0"/>
                        </a:spcAft>
                      </a:pPr>
                      <a:r>
                        <a:rPr lang="ja-JP" sz="1400" kern="100">
                          <a:effectLst/>
                          <a:latin typeface="Century"/>
                          <a:ea typeface="ＭＳ 明朝"/>
                          <a:cs typeface="Times New Roman"/>
                        </a:rPr>
                        <a:t>信託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a:effectLst/>
                          <a:latin typeface="Century"/>
                          <a:ea typeface="ＭＳ 明朝"/>
                          <a:cs typeface="Times New Roman"/>
                        </a:rPr>
                        <a:t>余白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信託目録第△△号</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6" name="Rectangle 1"/>
          <p:cNvSpPr>
            <a:spLocks noChangeArrowheads="1"/>
          </p:cNvSpPr>
          <p:nvPr/>
        </p:nvSpPr>
        <p:spPr bwMode="auto">
          <a:xfrm>
            <a:off x="2360613" y="2527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330373518"/>
              </p:ext>
            </p:extLst>
          </p:nvPr>
        </p:nvGraphicFramePr>
        <p:xfrm>
          <a:off x="1043608" y="4077072"/>
          <a:ext cx="7344816" cy="2432088"/>
        </p:xfrm>
        <a:graphic>
          <a:graphicData uri="http://schemas.openxmlformats.org/drawingml/2006/table">
            <a:tbl>
              <a:tblPr firstRow="1" firstCol="1" bandRow="1"/>
              <a:tblGrid>
                <a:gridCol w="1800200">
                  <a:extLst>
                    <a:ext uri="{9D8B030D-6E8A-4147-A177-3AD203B41FA5}">
                      <a16:colId xmlns:a16="http://schemas.microsoft.com/office/drawing/2014/main" xmlns="" val="20000"/>
                    </a:ext>
                  </a:extLst>
                </a:gridCol>
                <a:gridCol w="2704930">
                  <a:extLst>
                    <a:ext uri="{9D8B030D-6E8A-4147-A177-3AD203B41FA5}">
                      <a16:colId xmlns:a16="http://schemas.microsoft.com/office/drawing/2014/main" xmlns="" val="20001"/>
                    </a:ext>
                  </a:extLst>
                </a:gridCol>
                <a:gridCol w="127879">
                  <a:extLst>
                    <a:ext uri="{9D8B030D-6E8A-4147-A177-3AD203B41FA5}">
                      <a16:colId xmlns:a16="http://schemas.microsoft.com/office/drawing/2014/main" xmlns="" val="20002"/>
                    </a:ext>
                  </a:extLst>
                </a:gridCol>
                <a:gridCol w="611743">
                  <a:extLst>
                    <a:ext uri="{9D8B030D-6E8A-4147-A177-3AD203B41FA5}">
                      <a16:colId xmlns:a16="http://schemas.microsoft.com/office/drawing/2014/main" xmlns="" val="20003"/>
                    </a:ext>
                  </a:extLst>
                </a:gridCol>
                <a:gridCol w="2100064">
                  <a:extLst>
                    <a:ext uri="{9D8B030D-6E8A-4147-A177-3AD203B41FA5}">
                      <a16:colId xmlns:a16="http://schemas.microsoft.com/office/drawing/2014/main" xmlns="" val="20004"/>
                    </a:ext>
                  </a:extLst>
                </a:gridCol>
              </a:tblGrid>
              <a:tr h="288032">
                <a:tc gridSpan="3">
                  <a:txBody>
                    <a:bodyPr/>
                    <a:lstStyle/>
                    <a:p>
                      <a:pPr algn="just">
                        <a:lnSpc>
                          <a:spcPct val="100000"/>
                        </a:lnSpc>
                        <a:spcAft>
                          <a:spcPts val="0"/>
                        </a:spcAft>
                      </a:pPr>
                      <a:r>
                        <a:rPr lang="ja-JP" sz="1400" b="1" kern="100" dirty="0">
                          <a:effectLst/>
                          <a:latin typeface="Century"/>
                          <a:ea typeface="ＭＳ 明朝"/>
                          <a:cs typeface="Times New Roman"/>
                        </a:rPr>
                        <a:t>信託目録</a:t>
                      </a:r>
                      <a:endParaRPr lang="ja-JP" sz="1400" kern="100" dirty="0">
                        <a:effectLst/>
                        <a:latin typeface="Century"/>
                        <a:ea typeface="ＭＳ 明朝"/>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just">
                        <a:lnSpc>
                          <a:spcPct val="100000"/>
                        </a:lnSpc>
                        <a:spcAft>
                          <a:spcPts val="0"/>
                        </a:spcAft>
                      </a:pPr>
                      <a:r>
                        <a:rPr lang="ja-JP" sz="1400" kern="100">
                          <a:effectLst/>
                          <a:latin typeface="Century"/>
                          <a:ea typeface="ＭＳ 明朝"/>
                          <a:cs typeface="Times New Roman"/>
                        </a:rPr>
                        <a:t>調整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a:effectLst/>
                          <a:latin typeface="Century"/>
                          <a:ea typeface="ＭＳ 明朝"/>
                          <a:cs typeface="Times New Roman"/>
                        </a:rPr>
                        <a:t>余白</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8032">
                <a:tc>
                  <a:txBody>
                    <a:bodyPr/>
                    <a:lstStyle/>
                    <a:p>
                      <a:pPr algn="ctr">
                        <a:lnSpc>
                          <a:spcPct val="100000"/>
                        </a:lnSpc>
                        <a:spcAft>
                          <a:spcPts val="0"/>
                        </a:spcAft>
                      </a:pPr>
                      <a:r>
                        <a:rPr lang="ja-JP" sz="1400" kern="100">
                          <a:effectLst/>
                          <a:latin typeface="Century"/>
                          <a:ea typeface="ＭＳ 明朝"/>
                          <a:cs typeface="Times New Roman"/>
                        </a:rPr>
                        <a:t>番号</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dirty="0">
                          <a:effectLst/>
                          <a:latin typeface="Century"/>
                          <a:ea typeface="ＭＳ 明朝"/>
                          <a:cs typeface="Times New Roman"/>
                        </a:rPr>
                        <a:t>受付年月日・受付番号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ja-JP" sz="1400" kern="100" dirty="0">
                          <a:effectLst/>
                          <a:latin typeface="Century"/>
                          <a:ea typeface="ＭＳ 明朝"/>
                          <a:cs typeface="Times New Roman"/>
                        </a:rPr>
                        <a:t>予備</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464006">
                <a:tc>
                  <a:txBody>
                    <a:bodyPr/>
                    <a:lstStyle/>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400" kern="100" dirty="0">
                          <a:effectLst/>
                          <a:latin typeface="Century"/>
                          <a:ea typeface="ＭＳ 明朝"/>
                          <a:cs typeface="Times New Roman"/>
                        </a:rPr>
                        <a:t>平成</a:t>
                      </a:r>
                      <a:r>
                        <a:rPr lang="ja-JP" sz="1400" kern="100" dirty="0" smtClean="0">
                          <a:effectLst/>
                          <a:latin typeface="Century"/>
                          <a:ea typeface="ＭＳ 明朝"/>
                          <a:cs typeface="Times New Roman"/>
                        </a:rPr>
                        <a:t>２</a:t>
                      </a:r>
                      <a:r>
                        <a:rPr lang="ja-JP" altLang="en-US" sz="1400" kern="100" dirty="0" smtClean="0">
                          <a:effectLst/>
                          <a:latin typeface="Century"/>
                          <a:ea typeface="ＭＳ 明朝"/>
                          <a:cs typeface="Times New Roman"/>
                        </a:rPr>
                        <a:t>９</a:t>
                      </a:r>
                      <a:r>
                        <a:rPr lang="ja-JP" sz="1400" kern="100" dirty="0" smtClean="0">
                          <a:effectLst/>
                          <a:latin typeface="Century"/>
                          <a:ea typeface="ＭＳ 明朝"/>
                          <a:cs typeface="Times New Roman"/>
                        </a:rPr>
                        <a:t>年</a:t>
                      </a:r>
                      <a:r>
                        <a:rPr lang="ja-JP" altLang="en-US" sz="1400" kern="100" dirty="0" smtClean="0">
                          <a:effectLst/>
                          <a:latin typeface="Century"/>
                          <a:ea typeface="ＭＳ 明朝"/>
                          <a:cs typeface="Times New Roman"/>
                        </a:rPr>
                        <a:t>３</a:t>
                      </a:r>
                      <a:r>
                        <a:rPr lang="ja-JP" sz="1400" kern="100" dirty="0" smtClean="0">
                          <a:effectLst/>
                          <a:latin typeface="Century"/>
                          <a:ea typeface="ＭＳ 明朝"/>
                          <a:cs typeface="Times New Roman"/>
                        </a:rPr>
                        <a:t>月</a:t>
                      </a:r>
                      <a:r>
                        <a:rPr lang="ja-JP" sz="1400" kern="100" dirty="0">
                          <a:effectLst/>
                          <a:latin typeface="Century"/>
                          <a:ea typeface="ＭＳ 明朝"/>
                          <a:cs typeface="Times New Roman"/>
                        </a:rPr>
                        <a:t>５日</a:t>
                      </a:r>
                    </a:p>
                    <a:p>
                      <a:pPr algn="just">
                        <a:lnSpc>
                          <a:spcPct val="100000"/>
                        </a:lnSpc>
                        <a:spcAft>
                          <a:spcPts val="0"/>
                        </a:spcAft>
                      </a:pPr>
                      <a:r>
                        <a:rPr lang="ja-JP" sz="1400" kern="100" dirty="0">
                          <a:effectLst/>
                          <a:latin typeface="Century"/>
                          <a:ea typeface="ＭＳ 明朝"/>
                          <a:cs typeface="Times New Roman"/>
                        </a:rPr>
                        <a:t>第○○○号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ja-JP" sz="1400" kern="100" dirty="0">
                          <a:effectLst/>
                          <a:latin typeface="Century"/>
                          <a:ea typeface="ＭＳ 明朝"/>
                          <a:cs typeface="Times New Roman"/>
                        </a:rPr>
                        <a:t>余白</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r h="464006">
                <a:tc>
                  <a:txBody>
                    <a:bodyPr/>
                    <a:lstStyle/>
                    <a:p>
                      <a:pPr marL="0" lvl="0" indent="0" algn="just">
                        <a:lnSpc>
                          <a:spcPct val="100000"/>
                        </a:lnSpc>
                        <a:spcAft>
                          <a:spcPts val="0"/>
                        </a:spcAft>
                        <a:buFont typeface="+mj-cs"/>
                        <a:buNone/>
                      </a:pPr>
                      <a:r>
                        <a:rPr lang="ja-JP" altLang="en-US" sz="1400" b="0" kern="100" dirty="0">
                          <a:effectLst/>
                          <a:latin typeface="Century"/>
                          <a:ea typeface="ＭＳ 明朝"/>
                          <a:cs typeface="Times New Roman"/>
                        </a:rPr>
                        <a:t>１．</a:t>
                      </a:r>
                      <a:r>
                        <a:rPr lang="ja-JP" sz="1400" b="1" kern="100" dirty="0">
                          <a:solidFill>
                            <a:srgbClr val="C00000"/>
                          </a:solidFill>
                          <a:effectLst/>
                          <a:latin typeface="Century"/>
                          <a:ea typeface="ＭＳ 明朝"/>
                          <a:cs typeface="Times New Roman"/>
                        </a:rPr>
                        <a:t>委託者</a:t>
                      </a:r>
                      <a:r>
                        <a:rPr lang="ja-JP" sz="1400" kern="100" dirty="0">
                          <a:effectLst/>
                          <a:latin typeface="Century"/>
                          <a:ea typeface="ＭＳ 明朝"/>
                          <a:cs typeface="Times New Roman"/>
                        </a:rPr>
                        <a:t>に関する</a:t>
                      </a:r>
                      <a:endParaRPr lang="en-US" altLang="ja-JP" sz="1400" kern="100" dirty="0">
                        <a:effectLst/>
                        <a:latin typeface="Century"/>
                        <a:ea typeface="ＭＳ 明朝"/>
                        <a:cs typeface="Times New Roman"/>
                      </a:endParaRPr>
                    </a:p>
                    <a:p>
                      <a:pPr marL="0" lvl="0" indent="0" algn="just">
                        <a:lnSpc>
                          <a:spcPct val="100000"/>
                        </a:lnSpc>
                        <a:spcAft>
                          <a:spcPts val="0"/>
                        </a:spcAft>
                        <a:buFont typeface="+mj-cs"/>
                        <a:buNone/>
                      </a:pPr>
                      <a:r>
                        <a:rPr lang="ja-JP" altLang="en-US" sz="1400" kern="100" dirty="0">
                          <a:effectLst/>
                          <a:latin typeface="Century"/>
                          <a:ea typeface="ＭＳ 明朝"/>
                          <a:cs typeface="Times New Roman"/>
                        </a:rPr>
                        <a:t>　　</a:t>
                      </a:r>
                      <a:r>
                        <a:rPr lang="ja-JP" sz="1400" kern="100" dirty="0">
                          <a:effectLst/>
                          <a:latin typeface="Century"/>
                          <a:ea typeface="ＭＳ 明朝"/>
                          <a:cs typeface="Times New Roman"/>
                        </a:rPr>
                        <a:t>事項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ja-JP" sz="1400" kern="100" dirty="0">
                          <a:effectLst/>
                          <a:latin typeface="Century"/>
                          <a:ea typeface="ＭＳ 明朝"/>
                          <a:cs typeface="Times New Roman"/>
                        </a:rPr>
                        <a:t>東松山市元宿×××</a:t>
                      </a:r>
                    </a:p>
                    <a:p>
                      <a:pPr algn="just">
                        <a:lnSpc>
                          <a:spcPct val="100000"/>
                        </a:lnSpc>
                        <a:spcAft>
                          <a:spcPts val="0"/>
                        </a:spcAft>
                      </a:pPr>
                      <a:r>
                        <a:rPr lang="ja-JP" altLang="en-US" sz="1400" b="1" kern="100" dirty="0">
                          <a:effectLst/>
                          <a:latin typeface="Century"/>
                          <a:ea typeface="ＭＳ 明朝"/>
                          <a:cs typeface="Times New Roman"/>
                        </a:rPr>
                        <a:t>鈴木父郎</a:t>
                      </a:r>
                      <a:endParaRPr lang="ja-JP" alt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3"/>
                  </a:ext>
                </a:extLst>
              </a:tr>
              <a:tr h="464006">
                <a:tc>
                  <a:txBody>
                    <a:bodyPr/>
                    <a:lstStyle/>
                    <a:p>
                      <a:pPr marL="0" lvl="0" indent="0" algn="just">
                        <a:lnSpc>
                          <a:spcPct val="100000"/>
                        </a:lnSpc>
                        <a:spcAft>
                          <a:spcPts val="0"/>
                        </a:spcAft>
                        <a:buFont typeface="+mj-cs"/>
                        <a:buNone/>
                      </a:pPr>
                      <a:r>
                        <a:rPr lang="ja-JP" altLang="en-US" sz="1400" kern="100" dirty="0">
                          <a:effectLst/>
                          <a:latin typeface="Century"/>
                          <a:ea typeface="ＭＳ 明朝"/>
                          <a:cs typeface="Times New Roman"/>
                        </a:rPr>
                        <a:t>２</a:t>
                      </a:r>
                      <a:r>
                        <a:rPr lang="ja-JP" altLang="en-US" sz="1400" b="0" kern="100" dirty="0">
                          <a:effectLst/>
                          <a:latin typeface="Century"/>
                          <a:ea typeface="ＭＳ 明朝"/>
                          <a:cs typeface="Times New Roman"/>
                        </a:rPr>
                        <a:t>．</a:t>
                      </a:r>
                      <a:r>
                        <a:rPr lang="ja-JP" sz="1400" b="1" kern="100" dirty="0">
                          <a:solidFill>
                            <a:srgbClr val="C00000"/>
                          </a:solidFill>
                          <a:effectLst/>
                          <a:latin typeface="Century"/>
                          <a:ea typeface="ＭＳ 明朝"/>
                          <a:cs typeface="Times New Roman"/>
                        </a:rPr>
                        <a:t>受託者</a:t>
                      </a:r>
                      <a:r>
                        <a:rPr lang="ja-JP" sz="1400" kern="100" dirty="0">
                          <a:effectLst/>
                          <a:latin typeface="Century"/>
                          <a:ea typeface="ＭＳ 明朝"/>
                          <a:cs typeface="Times New Roman"/>
                        </a:rPr>
                        <a:t>に関する</a:t>
                      </a:r>
                      <a:endParaRPr lang="en-US" altLang="ja-JP" sz="1400" kern="100" dirty="0">
                        <a:effectLst/>
                        <a:latin typeface="Century"/>
                        <a:ea typeface="ＭＳ 明朝"/>
                        <a:cs typeface="Times New Roman"/>
                      </a:endParaRPr>
                    </a:p>
                    <a:p>
                      <a:pPr marL="0" lvl="0" indent="0" algn="just">
                        <a:lnSpc>
                          <a:spcPct val="100000"/>
                        </a:lnSpc>
                        <a:spcAft>
                          <a:spcPts val="0"/>
                        </a:spcAft>
                        <a:buFont typeface="+mj-cs"/>
                        <a:buNone/>
                      </a:pPr>
                      <a:r>
                        <a:rPr lang="ja-JP" altLang="en-US" sz="1400" kern="100" dirty="0">
                          <a:effectLst/>
                          <a:latin typeface="Century"/>
                          <a:ea typeface="ＭＳ 明朝"/>
                          <a:cs typeface="Times New Roman"/>
                        </a:rPr>
                        <a:t>　　</a:t>
                      </a:r>
                      <a:r>
                        <a:rPr lang="ja-JP" sz="1400" kern="100" dirty="0">
                          <a:effectLst/>
                          <a:latin typeface="Century"/>
                          <a:ea typeface="ＭＳ 明朝"/>
                          <a:cs typeface="Times New Roman"/>
                        </a:rPr>
                        <a:t>事項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0000"/>
                        </a:lnSpc>
                        <a:spcAft>
                          <a:spcPts val="0"/>
                        </a:spcAft>
                      </a:pPr>
                      <a:r>
                        <a:rPr lang="ja-JP" sz="1400" kern="100" dirty="0">
                          <a:effectLst/>
                          <a:latin typeface="Century"/>
                          <a:ea typeface="ＭＳ 明朝"/>
                          <a:cs typeface="Times New Roman"/>
                        </a:rPr>
                        <a:t>東松山市あずま町×××</a:t>
                      </a:r>
                    </a:p>
                    <a:p>
                      <a:pPr algn="just">
                        <a:lnSpc>
                          <a:spcPct val="100000"/>
                        </a:lnSpc>
                        <a:spcAft>
                          <a:spcPts val="0"/>
                        </a:spcAft>
                      </a:pPr>
                      <a:r>
                        <a:rPr lang="ja-JP" altLang="en-US" sz="1400" b="1" kern="100" dirty="0">
                          <a:effectLst/>
                          <a:latin typeface="Century"/>
                          <a:ea typeface="ＭＳ 明朝"/>
                          <a:cs typeface="Times New Roman"/>
                        </a:rPr>
                        <a:t>鈴木一郎</a:t>
                      </a:r>
                      <a:endParaRPr lang="ja-JP" alt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4"/>
                  </a:ext>
                </a:extLst>
              </a:tr>
              <a:tr h="464006">
                <a:tc>
                  <a:txBody>
                    <a:bodyPr/>
                    <a:lstStyle/>
                    <a:p>
                      <a:pPr marL="0" lvl="0" indent="0" algn="just">
                        <a:lnSpc>
                          <a:spcPct val="100000"/>
                        </a:lnSpc>
                        <a:spcAft>
                          <a:spcPts val="0"/>
                        </a:spcAft>
                        <a:buFont typeface="+mj-cs"/>
                        <a:buNone/>
                      </a:pPr>
                      <a:r>
                        <a:rPr lang="ja-JP" altLang="en-US" sz="1400" kern="100" dirty="0">
                          <a:effectLst/>
                          <a:latin typeface="Century"/>
                          <a:ea typeface="ＭＳ 明朝"/>
                          <a:cs typeface="Times New Roman"/>
                        </a:rPr>
                        <a:t>３</a:t>
                      </a:r>
                      <a:r>
                        <a:rPr lang="ja-JP" altLang="en-US" sz="1400" b="0" kern="100" dirty="0">
                          <a:effectLst/>
                          <a:latin typeface="Century"/>
                          <a:ea typeface="ＭＳ 明朝"/>
                          <a:cs typeface="Times New Roman"/>
                        </a:rPr>
                        <a:t>．</a:t>
                      </a:r>
                      <a:r>
                        <a:rPr lang="ja-JP" sz="1400" b="1" kern="100" dirty="0">
                          <a:solidFill>
                            <a:srgbClr val="C00000"/>
                          </a:solidFill>
                          <a:effectLst/>
                          <a:latin typeface="Century"/>
                          <a:ea typeface="ＭＳ 明朝"/>
                          <a:cs typeface="Times New Roman"/>
                        </a:rPr>
                        <a:t>受益者</a:t>
                      </a:r>
                      <a:r>
                        <a:rPr lang="ja-JP" sz="1400" kern="100" dirty="0">
                          <a:effectLst/>
                          <a:latin typeface="Century"/>
                          <a:ea typeface="ＭＳ 明朝"/>
                          <a:cs typeface="Times New Roman"/>
                        </a:rPr>
                        <a:t>に関する</a:t>
                      </a:r>
                      <a:endParaRPr lang="en-US" altLang="ja-JP" sz="1400" kern="100" dirty="0">
                        <a:effectLst/>
                        <a:latin typeface="Century"/>
                        <a:ea typeface="ＭＳ 明朝"/>
                        <a:cs typeface="Times New Roman"/>
                      </a:endParaRPr>
                    </a:p>
                    <a:p>
                      <a:pPr marL="0" lvl="0" indent="0" algn="just">
                        <a:lnSpc>
                          <a:spcPct val="100000"/>
                        </a:lnSpc>
                        <a:spcAft>
                          <a:spcPts val="0"/>
                        </a:spcAft>
                        <a:buFont typeface="+mj-cs"/>
                        <a:buNone/>
                      </a:pPr>
                      <a:r>
                        <a:rPr lang="ja-JP" altLang="en-US" sz="1400" kern="100" dirty="0">
                          <a:effectLst/>
                          <a:latin typeface="Century"/>
                          <a:ea typeface="ＭＳ 明朝"/>
                          <a:cs typeface="Times New Roman"/>
                        </a:rPr>
                        <a:t>　　</a:t>
                      </a:r>
                      <a:r>
                        <a:rPr lang="ja-JP" sz="1400" kern="100" dirty="0">
                          <a:effectLst/>
                          <a:latin typeface="Century"/>
                          <a:ea typeface="ＭＳ 明朝"/>
                          <a:cs typeface="Times New Roman"/>
                        </a:rPr>
                        <a:t>事項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4">
                  <a:txBody>
                    <a:bodyPr/>
                    <a:lstStyle/>
                    <a:p>
                      <a:pPr algn="just">
                        <a:lnSpc>
                          <a:spcPct val="100000"/>
                        </a:lnSpc>
                        <a:spcAft>
                          <a:spcPts val="0"/>
                        </a:spcAft>
                      </a:pPr>
                      <a:r>
                        <a:rPr lang="ja-JP" sz="1400" kern="100" dirty="0">
                          <a:effectLst/>
                          <a:latin typeface="Century"/>
                          <a:ea typeface="ＭＳ 明朝"/>
                          <a:cs typeface="Times New Roman"/>
                        </a:rPr>
                        <a:t>東松山市元宿×××</a:t>
                      </a:r>
                    </a:p>
                    <a:p>
                      <a:pPr algn="just">
                        <a:lnSpc>
                          <a:spcPct val="100000"/>
                        </a:lnSpc>
                        <a:spcAft>
                          <a:spcPts val="0"/>
                        </a:spcAft>
                      </a:pPr>
                      <a:r>
                        <a:rPr lang="ja-JP" altLang="en-US" sz="1400" b="1" kern="100" dirty="0">
                          <a:effectLst/>
                          <a:latin typeface="Century"/>
                          <a:ea typeface="ＭＳ 明朝"/>
                          <a:cs typeface="Times New Roman"/>
                        </a:rPr>
                        <a:t>鈴木父郎</a:t>
                      </a:r>
                      <a:endParaRPr lang="ja-JP" alt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bl>
          </a:graphicData>
        </a:graphic>
      </p:graphicFrame>
      <p:sp>
        <p:nvSpPr>
          <p:cNvPr id="8" name="角丸四角形吹き出し 7"/>
          <p:cNvSpPr/>
          <p:nvPr/>
        </p:nvSpPr>
        <p:spPr>
          <a:xfrm>
            <a:off x="6500565" y="3140968"/>
            <a:ext cx="2088232" cy="864096"/>
          </a:xfrm>
          <a:prstGeom prst="wedgeRoundRectCallout">
            <a:avLst>
              <a:gd name="adj1" fmla="val -57983"/>
              <a:gd name="adj2" fmla="val -4029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財産の処分権限を持つ者として、</a:t>
            </a:r>
            <a:r>
              <a:rPr kumimoji="1" lang="ja-JP" altLang="en-US" sz="1400" dirty="0">
                <a:solidFill>
                  <a:srgbClr val="FF0000"/>
                </a:solidFill>
              </a:rPr>
              <a:t>形式的</a:t>
            </a:r>
            <a:r>
              <a:rPr kumimoji="1" lang="ja-JP" altLang="en-US" sz="1400" dirty="0"/>
              <a:t>に所有者欄に記載されます。</a:t>
            </a:r>
          </a:p>
        </p:txBody>
      </p:sp>
      <p:sp>
        <p:nvSpPr>
          <p:cNvPr id="9" name="角丸四角形吹き出し 8"/>
          <p:cNvSpPr/>
          <p:nvPr/>
        </p:nvSpPr>
        <p:spPr>
          <a:xfrm>
            <a:off x="5148064" y="5163264"/>
            <a:ext cx="3024336" cy="432048"/>
          </a:xfrm>
          <a:prstGeom prst="wedgeRoundRectCallout">
            <a:avLst>
              <a:gd name="adj1" fmla="val -66104"/>
              <a:gd name="adj2" fmla="val 220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従来のオーナー（所有者）が記載されます。</a:t>
            </a:r>
          </a:p>
        </p:txBody>
      </p:sp>
      <p:sp>
        <p:nvSpPr>
          <p:cNvPr id="11" name="角丸四角形吹き出し 10"/>
          <p:cNvSpPr/>
          <p:nvPr/>
        </p:nvSpPr>
        <p:spPr>
          <a:xfrm>
            <a:off x="5148064" y="6017696"/>
            <a:ext cx="3024336" cy="576064"/>
          </a:xfrm>
          <a:prstGeom prst="wedgeRoundRectCallout">
            <a:avLst>
              <a:gd name="adj1" fmla="val -66104"/>
              <a:gd name="adj2" fmla="val 614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solidFill>
                  <a:srgbClr val="C00000"/>
                </a:solidFill>
              </a:rPr>
              <a:t>委託者＝受益者の場合、贈与税も不動産取得税も課税されません。</a:t>
            </a:r>
          </a:p>
        </p:txBody>
      </p:sp>
      <p:sp>
        <p:nvSpPr>
          <p:cNvPr id="12" name="角丸四角形吹き出し 11"/>
          <p:cNvSpPr/>
          <p:nvPr/>
        </p:nvSpPr>
        <p:spPr>
          <a:xfrm>
            <a:off x="2267744" y="3789040"/>
            <a:ext cx="2376264" cy="432048"/>
          </a:xfrm>
          <a:prstGeom prst="wedgeRoundRectCallout">
            <a:avLst>
              <a:gd name="adj1" fmla="val -60546"/>
              <a:gd name="adj2" fmla="val 361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信託契約の概要が公示されます</a:t>
            </a:r>
          </a:p>
        </p:txBody>
      </p:sp>
    </p:spTree>
    <p:extLst>
      <p:ext uri="{BB962C8B-B14F-4D97-AF65-F5344CB8AC3E}">
        <p14:creationId xmlns:p14="http://schemas.microsoft.com/office/powerpoint/2010/main" val="42532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85067119"/>
              </p:ext>
            </p:extLst>
          </p:nvPr>
        </p:nvGraphicFramePr>
        <p:xfrm>
          <a:off x="847409" y="764704"/>
          <a:ext cx="7344816" cy="5766048"/>
        </p:xfrm>
        <a:graphic>
          <a:graphicData uri="http://schemas.openxmlformats.org/drawingml/2006/table">
            <a:tbl>
              <a:tblPr firstRow="1" firstCol="1" bandRow="1"/>
              <a:tblGrid>
                <a:gridCol w="1493400">
                  <a:extLst>
                    <a:ext uri="{9D8B030D-6E8A-4147-A177-3AD203B41FA5}">
                      <a16:colId xmlns:a16="http://schemas.microsoft.com/office/drawing/2014/main" xmlns="" val="20000"/>
                    </a:ext>
                  </a:extLst>
                </a:gridCol>
                <a:gridCol w="5851416">
                  <a:extLst>
                    <a:ext uri="{9D8B030D-6E8A-4147-A177-3AD203B41FA5}">
                      <a16:colId xmlns:a16="http://schemas.microsoft.com/office/drawing/2014/main" xmlns="" val="20001"/>
                    </a:ext>
                  </a:extLst>
                </a:gridCol>
              </a:tblGrid>
              <a:tr h="5766048">
                <a:tc>
                  <a:txBody>
                    <a:bodyPr/>
                    <a:lstStyle/>
                    <a:p>
                      <a:pPr marL="0" lvl="0" indent="0" algn="just">
                        <a:lnSpc>
                          <a:spcPct val="100000"/>
                        </a:lnSpc>
                        <a:spcAft>
                          <a:spcPts val="0"/>
                        </a:spcAft>
                        <a:buFont typeface="+mj-cs"/>
                        <a:buNone/>
                      </a:pPr>
                      <a:r>
                        <a:rPr lang="ja-JP" altLang="en-US" sz="1400" kern="100" dirty="0">
                          <a:effectLst/>
                          <a:latin typeface="Century"/>
                          <a:ea typeface="ＭＳ 明朝"/>
                          <a:cs typeface="Times New Roman"/>
                        </a:rPr>
                        <a:t>４．</a:t>
                      </a:r>
                      <a:r>
                        <a:rPr lang="ja-JP" sz="1400" kern="100" dirty="0">
                          <a:effectLst/>
                          <a:latin typeface="Century"/>
                          <a:ea typeface="ＭＳ 明朝"/>
                          <a:cs typeface="Times New Roman"/>
                        </a:rPr>
                        <a:t>信託条項</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ja-JP" sz="1400" b="1" kern="100" dirty="0">
                          <a:effectLst/>
                          <a:latin typeface="Century"/>
                          <a:ea typeface="ＭＳ 明朝"/>
                          <a:cs typeface="Times New Roman"/>
                        </a:rPr>
                        <a:t>信託の目的</a:t>
                      </a:r>
                    </a:p>
                    <a:p>
                      <a:pPr algn="just">
                        <a:lnSpc>
                          <a:spcPct val="100000"/>
                        </a:lnSpc>
                        <a:spcAft>
                          <a:spcPts val="0"/>
                        </a:spcAft>
                      </a:pPr>
                      <a:r>
                        <a:rPr lang="ja-JP" sz="1400" kern="100" dirty="0">
                          <a:effectLst/>
                          <a:latin typeface="Century"/>
                          <a:ea typeface="ＭＳ 明朝"/>
                          <a:cs typeface="Times New Roman"/>
                        </a:rPr>
                        <a:t>受益者の資産の適切な管理及び有効活用を目的とする。</a:t>
                      </a:r>
                    </a:p>
                    <a:p>
                      <a:pPr algn="just">
                        <a:lnSpc>
                          <a:spcPct val="100000"/>
                        </a:lnSpc>
                        <a:spcAft>
                          <a:spcPts val="0"/>
                        </a:spcAft>
                      </a:pPr>
                      <a:r>
                        <a:rPr lang="en-US" sz="1400" kern="100" dirty="0">
                          <a:effectLst/>
                          <a:latin typeface="Century"/>
                          <a:ea typeface="ＭＳ 明朝"/>
                          <a:cs typeface="Times New Roman"/>
                        </a:rPr>
                        <a:t> </a:t>
                      </a:r>
                      <a:endParaRPr lang="ja-JP" sz="1400" kern="100" dirty="0">
                        <a:effectLst/>
                        <a:latin typeface="Century"/>
                        <a:ea typeface="ＭＳ 明朝"/>
                        <a:cs typeface="Times New Roman"/>
                      </a:endParaRPr>
                    </a:p>
                    <a:p>
                      <a:pPr algn="just">
                        <a:lnSpc>
                          <a:spcPct val="100000"/>
                        </a:lnSpc>
                        <a:spcAft>
                          <a:spcPts val="0"/>
                        </a:spcAft>
                      </a:pPr>
                      <a:r>
                        <a:rPr lang="ja-JP" sz="1400" b="1" kern="100" dirty="0">
                          <a:effectLst/>
                          <a:latin typeface="Century"/>
                          <a:ea typeface="ＭＳ 明朝"/>
                          <a:cs typeface="Times New Roman"/>
                        </a:rPr>
                        <a:t>信託財産の管理方法</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受託者は、信託不動産について、信託による所有権移転または所有権保存の登記及び信託の登記手続を行うこととする。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受託者は、信託不動産を</a:t>
                      </a:r>
                      <a:r>
                        <a:rPr lang="ja-JP" sz="1400" b="1" kern="100" dirty="0">
                          <a:solidFill>
                            <a:srgbClr val="C00000"/>
                          </a:solidFill>
                          <a:effectLst/>
                          <a:latin typeface="Century"/>
                          <a:ea typeface="ＭＳ 明朝"/>
                          <a:cs typeface="Times New Roman"/>
                        </a:rPr>
                        <a:t>第三者に賃貸</a:t>
                      </a:r>
                      <a:r>
                        <a:rPr lang="ja-JP" sz="1400" kern="100" dirty="0">
                          <a:effectLst/>
                          <a:latin typeface="Century"/>
                          <a:ea typeface="ＭＳ 明朝"/>
                          <a:cs typeface="Times New Roman"/>
                        </a:rPr>
                        <a:t>することができる。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受託者は、裁量により</a:t>
                      </a:r>
                      <a:r>
                        <a:rPr lang="ja-JP" sz="1400" b="1" kern="100" dirty="0">
                          <a:solidFill>
                            <a:srgbClr val="C00000"/>
                          </a:solidFill>
                          <a:effectLst/>
                          <a:latin typeface="Century"/>
                          <a:ea typeface="ＭＳ 明朝"/>
                          <a:cs typeface="Times New Roman"/>
                        </a:rPr>
                        <a:t>信託不動産を換価処分</a:t>
                      </a:r>
                      <a:r>
                        <a:rPr lang="ja-JP" sz="1400" kern="100" dirty="0">
                          <a:effectLst/>
                          <a:latin typeface="Century"/>
                          <a:ea typeface="ＭＳ 明朝"/>
                          <a:cs typeface="Times New Roman"/>
                        </a:rPr>
                        <a:t>することができる。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受託者は、信託の目的に照らして相当と認めるときは、信託不動産となる</a:t>
                      </a:r>
                      <a:r>
                        <a:rPr lang="ja-JP" sz="1400" b="1" kern="100" dirty="0">
                          <a:solidFill>
                            <a:srgbClr val="C00000"/>
                          </a:solidFill>
                          <a:effectLst/>
                          <a:latin typeface="Century"/>
                          <a:ea typeface="ＭＳ 明朝"/>
                          <a:cs typeface="Times New Roman"/>
                        </a:rPr>
                        <a:t>建物を建設</a:t>
                      </a:r>
                      <a:r>
                        <a:rPr lang="ja-JP" sz="1400" kern="100" dirty="0">
                          <a:effectLst/>
                          <a:latin typeface="Century"/>
                          <a:ea typeface="ＭＳ 明朝"/>
                          <a:cs typeface="Times New Roman"/>
                        </a:rPr>
                        <a:t>することができる。</a:t>
                      </a:r>
                    </a:p>
                    <a:p>
                      <a:pPr algn="just">
                        <a:lnSpc>
                          <a:spcPct val="100000"/>
                        </a:lnSpc>
                        <a:spcAft>
                          <a:spcPts val="0"/>
                        </a:spcAft>
                      </a:pPr>
                      <a:r>
                        <a:rPr lang="en-US" sz="1400" kern="100" dirty="0">
                          <a:effectLst/>
                          <a:latin typeface="Century"/>
                          <a:ea typeface="ＭＳ 明朝"/>
                          <a:cs typeface="Times New Roman"/>
                        </a:rPr>
                        <a:t> </a:t>
                      </a:r>
                    </a:p>
                    <a:p>
                      <a:pPr algn="just">
                        <a:lnSpc>
                          <a:spcPct val="100000"/>
                        </a:lnSpc>
                        <a:spcAft>
                          <a:spcPts val="0"/>
                        </a:spcAft>
                      </a:pPr>
                      <a:endParaRPr lang="en-US" altLang="ja-JP" sz="1400" kern="100" dirty="0">
                        <a:effectLst/>
                        <a:latin typeface="Century"/>
                        <a:ea typeface="ＭＳ 明朝"/>
                        <a:cs typeface="Times New Roman"/>
                      </a:endParaRPr>
                    </a:p>
                    <a:p>
                      <a:pPr algn="just">
                        <a:lnSpc>
                          <a:spcPct val="100000"/>
                        </a:lnSpc>
                        <a:spcAft>
                          <a:spcPts val="0"/>
                        </a:spcAft>
                      </a:pPr>
                      <a:endParaRPr lang="ja-JP" sz="1400" kern="100" dirty="0">
                        <a:effectLst/>
                        <a:latin typeface="Century"/>
                        <a:ea typeface="ＭＳ 明朝"/>
                        <a:cs typeface="Times New Roman"/>
                      </a:endParaRPr>
                    </a:p>
                    <a:p>
                      <a:pPr algn="just">
                        <a:lnSpc>
                          <a:spcPct val="100000"/>
                        </a:lnSpc>
                        <a:spcAft>
                          <a:spcPts val="0"/>
                        </a:spcAft>
                      </a:pPr>
                      <a:r>
                        <a:rPr lang="ja-JP" sz="1400" b="1" kern="100" dirty="0">
                          <a:effectLst/>
                          <a:latin typeface="Century"/>
                          <a:ea typeface="ＭＳ 明朝"/>
                          <a:cs typeface="Times New Roman"/>
                        </a:rPr>
                        <a:t>信託の終了事由</a:t>
                      </a:r>
                    </a:p>
                    <a:p>
                      <a:pPr algn="just">
                        <a:lnSpc>
                          <a:spcPct val="100000"/>
                        </a:lnSpc>
                        <a:spcAft>
                          <a:spcPts val="0"/>
                        </a:spcAft>
                      </a:pPr>
                      <a:r>
                        <a:rPr lang="ja-JP" sz="1400" kern="100" dirty="0">
                          <a:effectLst/>
                          <a:latin typeface="Century"/>
                          <a:ea typeface="ＭＳ 明朝"/>
                          <a:cs typeface="Times New Roman"/>
                        </a:rPr>
                        <a:t>本件信託は、委託者兼受益者　</a:t>
                      </a:r>
                      <a:r>
                        <a:rPr lang="ja-JP" altLang="en-US" sz="1400" b="1" kern="100" dirty="0">
                          <a:solidFill>
                            <a:srgbClr val="C00000"/>
                          </a:solidFill>
                          <a:effectLst/>
                          <a:latin typeface="Century"/>
                          <a:ea typeface="ＭＳ 明朝"/>
                          <a:cs typeface="Times New Roman"/>
                        </a:rPr>
                        <a:t>鈴木父郎　</a:t>
                      </a:r>
                      <a:r>
                        <a:rPr lang="ja-JP" sz="1400" b="1" kern="100" dirty="0">
                          <a:solidFill>
                            <a:srgbClr val="C00000"/>
                          </a:solidFill>
                          <a:effectLst/>
                          <a:latin typeface="Century"/>
                          <a:ea typeface="ＭＳ 明朝"/>
                          <a:cs typeface="Times New Roman"/>
                        </a:rPr>
                        <a:t>が死亡したときに終了</a:t>
                      </a:r>
                      <a:r>
                        <a:rPr lang="ja-JP" sz="1400" kern="100" dirty="0">
                          <a:effectLst/>
                          <a:latin typeface="Century"/>
                          <a:ea typeface="ＭＳ 明朝"/>
                          <a:cs typeface="Times New Roman"/>
                        </a:rPr>
                        <a:t>する。</a:t>
                      </a:r>
                    </a:p>
                    <a:p>
                      <a:pPr algn="just">
                        <a:lnSpc>
                          <a:spcPct val="100000"/>
                        </a:lnSpc>
                        <a:spcAft>
                          <a:spcPts val="0"/>
                        </a:spcAft>
                      </a:pPr>
                      <a:r>
                        <a:rPr lang="en-US" sz="1400" kern="100" dirty="0">
                          <a:effectLst/>
                          <a:latin typeface="Century"/>
                          <a:ea typeface="ＭＳ 明朝"/>
                          <a:cs typeface="Times New Roman"/>
                        </a:rPr>
                        <a:t> </a:t>
                      </a:r>
                      <a:endParaRPr lang="ja-JP" sz="1400" kern="100" dirty="0">
                        <a:effectLst/>
                        <a:latin typeface="Century"/>
                        <a:ea typeface="ＭＳ 明朝"/>
                        <a:cs typeface="Times New Roman"/>
                      </a:endParaRPr>
                    </a:p>
                    <a:p>
                      <a:pPr algn="just">
                        <a:lnSpc>
                          <a:spcPct val="100000"/>
                        </a:lnSpc>
                        <a:spcAft>
                          <a:spcPts val="0"/>
                        </a:spcAft>
                      </a:pPr>
                      <a:r>
                        <a:rPr lang="ja-JP" sz="1400" kern="100" dirty="0">
                          <a:effectLst/>
                          <a:latin typeface="Century"/>
                          <a:ea typeface="ＭＳ 明朝"/>
                          <a:cs typeface="Times New Roman"/>
                        </a:rPr>
                        <a:t>その他の信託条項</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本件信託の受益権は、受益者及び受託者の合意がない限り、譲渡、質入れその他担保設定すること及び分割することはできないものとする。</a:t>
                      </a:r>
                    </a:p>
                    <a:p>
                      <a:pPr marL="342900" lvl="0" indent="-342900" algn="just">
                        <a:lnSpc>
                          <a:spcPct val="100000"/>
                        </a:lnSpc>
                        <a:spcAft>
                          <a:spcPts val="0"/>
                        </a:spcAft>
                        <a:buFont typeface="+mj-cs"/>
                        <a:buAutoNum type="arabicDbPlain"/>
                      </a:pPr>
                      <a:r>
                        <a:rPr lang="ja-JP" sz="1400" kern="100" dirty="0">
                          <a:effectLst/>
                          <a:latin typeface="Century"/>
                          <a:ea typeface="ＭＳ 明朝"/>
                          <a:cs typeface="Times New Roman"/>
                        </a:rPr>
                        <a:t>受益者は、受託者との合意により、本件信託の内容を変更することができる。</a:t>
                      </a:r>
                    </a:p>
                    <a:p>
                      <a:pPr marL="342900" lvl="0" indent="-342900" algn="just">
                        <a:lnSpc>
                          <a:spcPct val="100000"/>
                        </a:lnSpc>
                        <a:spcAft>
                          <a:spcPts val="0"/>
                        </a:spcAft>
                        <a:buFont typeface="+mj-cs"/>
                        <a:buAutoNum type="arabicDbPlain"/>
                      </a:pPr>
                      <a:r>
                        <a:rPr lang="ja-JP" sz="1400" b="1" kern="100" dirty="0">
                          <a:effectLst/>
                          <a:latin typeface="Century"/>
                          <a:ea typeface="ＭＳ 明朝"/>
                          <a:cs typeface="Times New Roman"/>
                        </a:rPr>
                        <a:t>本件信託が終了した場合、</a:t>
                      </a:r>
                      <a:r>
                        <a:rPr lang="ja-JP" sz="1400" b="1" kern="100" dirty="0">
                          <a:solidFill>
                            <a:srgbClr val="C00000"/>
                          </a:solidFill>
                          <a:effectLst/>
                          <a:latin typeface="Century"/>
                          <a:ea typeface="ＭＳ 明朝"/>
                          <a:cs typeface="Times New Roman"/>
                        </a:rPr>
                        <a:t>残余の財産については、</a:t>
                      </a:r>
                      <a:r>
                        <a:rPr lang="ja-JP" altLang="en-US" sz="1400" b="1" kern="100" dirty="0">
                          <a:solidFill>
                            <a:srgbClr val="C00000"/>
                          </a:solidFill>
                          <a:effectLst/>
                          <a:latin typeface="Century"/>
                          <a:ea typeface="ＭＳ 明朝"/>
                          <a:cs typeface="Times New Roman"/>
                        </a:rPr>
                        <a:t>鈴木一郎</a:t>
                      </a:r>
                      <a:r>
                        <a:rPr lang="ja-JP" sz="1400" b="1" kern="100" dirty="0">
                          <a:solidFill>
                            <a:srgbClr val="C00000"/>
                          </a:solidFill>
                          <a:effectLst/>
                          <a:latin typeface="Century"/>
                          <a:ea typeface="ＭＳ 明朝"/>
                          <a:cs typeface="Times New Roman"/>
                        </a:rPr>
                        <a:t>に帰属</a:t>
                      </a:r>
                      <a:r>
                        <a:rPr lang="ja-JP" sz="1400" b="1" kern="100" dirty="0">
                          <a:effectLst/>
                          <a:latin typeface="Century"/>
                          <a:ea typeface="ＭＳ 明朝"/>
                          <a:cs typeface="Times New Roman"/>
                        </a:rPr>
                        <a:t>するものとする。</a:t>
                      </a:r>
                      <a:endParaRPr lang="en-US" altLang="ja-JP" sz="1400" b="1" kern="100" dirty="0">
                        <a:effectLst/>
                        <a:latin typeface="Century"/>
                        <a:ea typeface="ＭＳ 明朝"/>
                        <a:cs typeface="Times New Roman"/>
                      </a:endParaRPr>
                    </a:p>
                    <a:p>
                      <a:pPr marL="0" lvl="0" indent="0" algn="just">
                        <a:lnSpc>
                          <a:spcPct val="100000"/>
                        </a:lnSpc>
                        <a:spcAft>
                          <a:spcPts val="0"/>
                        </a:spcAft>
                        <a:buFont typeface="+mj-cs"/>
                        <a:buNone/>
                      </a:pPr>
                      <a:endParaRPr lang="ja-JP" sz="1400" b="1"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6" name="角丸四角形吹き出し 5"/>
          <p:cNvSpPr/>
          <p:nvPr/>
        </p:nvSpPr>
        <p:spPr>
          <a:xfrm>
            <a:off x="3926984" y="426096"/>
            <a:ext cx="3024336" cy="432048"/>
          </a:xfrm>
          <a:prstGeom prst="wedgeRoundRectCallout">
            <a:avLst>
              <a:gd name="adj1" fmla="val -64760"/>
              <a:gd name="adj2" fmla="val 408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何のために、この信託が設定されているかが記載されます。</a:t>
            </a:r>
          </a:p>
        </p:txBody>
      </p:sp>
      <p:sp>
        <p:nvSpPr>
          <p:cNvPr id="7" name="角丸四角形吹き出し 6"/>
          <p:cNvSpPr/>
          <p:nvPr/>
        </p:nvSpPr>
        <p:spPr>
          <a:xfrm>
            <a:off x="4597256" y="1268760"/>
            <a:ext cx="2592288" cy="327309"/>
          </a:xfrm>
          <a:prstGeom prst="wedgeRoundRectCallout">
            <a:avLst>
              <a:gd name="adj1" fmla="val -66104"/>
              <a:gd name="adj2" fmla="val 220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受託者の権限を記載します。</a:t>
            </a:r>
          </a:p>
        </p:txBody>
      </p:sp>
      <p:sp>
        <p:nvSpPr>
          <p:cNvPr id="8" name="角丸四角形吹き出し 7"/>
          <p:cNvSpPr/>
          <p:nvPr/>
        </p:nvSpPr>
        <p:spPr>
          <a:xfrm>
            <a:off x="4283968" y="2996952"/>
            <a:ext cx="4104456" cy="648072"/>
          </a:xfrm>
          <a:prstGeom prst="wedgeRoundRectCallout">
            <a:avLst>
              <a:gd name="adj1" fmla="val -62886"/>
              <a:gd name="adj2" fmla="val 408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この信託がいつまで継続するかが記載されています。オーナー（</a:t>
            </a:r>
            <a:r>
              <a:rPr kumimoji="1" lang="ja-JP" altLang="en-US" sz="1400" dirty="0">
                <a:solidFill>
                  <a:schemeClr val="tx1"/>
                </a:solidFill>
              </a:rPr>
              <a:t>委託者兼受益者</a:t>
            </a:r>
            <a:r>
              <a:rPr kumimoji="1" lang="ja-JP" altLang="en-US" sz="1400" dirty="0"/>
              <a:t>）が死亡しても信託契約が継続する設計も可能です。</a:t>
            </a:r>
          </a:p>
        </p:txBody>
      </p:sp>
      <p:sp>
        <p:nvSpPr>
          <p:cNvPr id="9" name="角丸四角形吹き出し 8"/>
          <p:cNvSpPr/>
          <p:nvPr/>
        </p:nvSpPr>
        <p:spPr>
          <a:xfrm>
            <a:off x="2431584" y="6021288"/>
            <a:ext cx="5616624" cy="591708"/>
          </a:xfrm>
          <a:prstGeom prst="wedgeRoundRectCallout">
            <a:avLst>
              <a:gd name="adj1" fmla="val -28171"/>
              <a:gd name="adj2" fmla="val -754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a:t>オーナー（</a:t>
            </a:r>
            <a:r>
              <a:rPr kumimoji="1" lang="ja-JP" altLang="en-US" sz="1400" dirty="0">
                <a:solidFill>
                  <a:schemeClr val="tx1"/>
                </a:solidFill>
              </a:rPr>
              <a:t>委託者兼受益者</a:t>
            </a:r>
            <a:r>
              <a:rPr kumimoji="1" lang="ja-JP" altLang="en-US" sz="1400" dirty="0"/>
              <a:t>）の死亡後の資産の承継先を指定できますので、</a:t>
            </a:r>
            <a:r>
              <a:rPr kumimoji="1" lang="ja-JP" altLang="en-US" sz="1400" dirty="0">
                <a:solidFill>
                  <a:srgbClr val="C00000"/>
                </a:solidFill>
              </a:rPr>
              <a:t>遺言を書いたことと同じ効果</a:t>
            </a:r>
            <a:r>
              <a:rPr kumimoji="1" lang="ja-JP" altLang="en-US" sz="1400" dirty="0"/>
              <a:t>を持たせることが可能です。</a:t>
            </a:r>
          </a:p>
        </p:txBody>
      </p:sp>
    </p:spTree>
    <p:extLst>
      <p:ext uri="{BB962C8B-B14F-4D97-AF65-F5344CB8AC3E}">
        <p14:creationId xmlns:p14="http://schemas.microsoft.com/office/powerpoint/2010/main" val="153034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4" name="タイトル 3"/>
          <p:cNvSpPr>
            <a:spLocks noGrp="1"/>
          </p:cNvSpPr>
          <p:nvPr>
            <p:ph type="title"/>
          </p:nvPr>
        </p:nvSpPr>
        <p:spPr/>
        <p:txBody>
          <a:bodyPr/>
          <a:lstStyle/>
          <a:p>
            <a:r>
              <a:rPr lang="ja-JP" altLang="en-US" dirty="0"/>
              <a:t>お金は受託者の口座で管理</a:t>
            </a:r>
            <a:endParaRPr kumimoji="1" lang="ja-JP" altLang="en-US" dirty="0"/>
          </a:p>
        </p:txBody>
      </p:sp>
      <p:pic>
        <p:nvPicPr>
          <p:cNvPr id="6" name="Picture 5" descr="E:\アイコン\katuo-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685676"/>
            <a:ext cx="1348687" cy="1348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Wordpress\埼玉東松山相続サポート\アイコン\イラストや\ojiisan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85676"/>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Wordpress\埼玉東松山相続サポート\アイコン\イラストや\money_tsuch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900" y="2305136"/>
            <a:ext cx="1513514" cy="1260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bwMode="auto">
          <a:xfrm>
            <a:off x="5220072" y="4437112"/>
            <a:ext cx="1569660"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お子さん（受託者）</a:t>
            </a:r>
          </a:p>
        </p:txBody>
      </p:sp>
      <p:sp>
        <p:nvSpPr>
          <p:cNvPr id="10" name="テキスト ボックス 9"/>
          <p:cNvSpPr txBox="1"/>
          <p:nvPr/>
        </p:nvSpPr>
        <p:spPr bwMode="auto">
          <a:xfrm>
            <a:off x="1259632" y="4437112"/>
            <a:ext cx="2185214" cy="293721"/>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200" b="1" dirty="0">
                <a:latin typeface="メイリオ" panose="020B0604030504040204" pitchFamily="50" charset="-128"/>
                <a:ea typeface="メイリオ" panose="020B0604030504040204" pitchFamily="50" charset="-128"/>
              </a:rPr>
              <a:t>親御さん（委託者・受益者）</a:t>
            </a:r>
          </a:p>
        </p:txBody>
      </p:sp>
      <p:sp>
        <p:nvSpPr>
          <p:cNvPr id="11" name="フリーフォーム 10"/>
          <p:cNvSpPr/>
          <p:nvPr/>
        </p:nvSpPr>
        <p:spPr>
          <a:xfrm flipV="1">
            <a:off x="2352239" y="2050468"/>
            <a:ext cx="3222172" cy="761105"/>
          </a:xfrm>
          <a:custGeom>
            <a:avLst/>
            <a:gdLst>
              <a:gd name="connsiteX0" fmla="*/ 0 w 3222172"/>
              <a:gd name="connsiteY0" fmla="*/ 54429 h 566288"/>
              <a:gd name="connsiteX1" fmla="*/ 1730829 w 3222172"/>
              <a:gd name="connsiteY1" fmla="*/ 566058 h 566288"/>
              <a:gd name="connsiteX2" fmla="*/ 3222172 w 3222172"/>
              <a:gd name="connsiteY2" fmla="*/ 0 h 566288"/>
            </a:gdLst>
            <a:ahLst/>
            <a:cxnLst>
              <a:cxn ang="0">
                <a:pos x="connsiteX0" y="connsiteY0"/>
              </a:cxn>
              <a:cxn ang="0">
                <a:pos x="connsiteX1" y="connsiteY1"/>
              </a:cxn>
              <a:cxn ang="0">
                <a:pos x="connsiteX2" y="connsiteY2"/>
              </a:cxn>
            </a:cxnLst>
            <a:rect l="l" t="t" r="r" b="b"/>
            <a:pathLst>
              <a:path w="3222172" h="566288">
                <a:moveTo>
                  <a:pt x="0" y="54429"/>
                </a:moveTo>
                <a:cubicBezTo>
                  <a:pt x="596900" y="314779"/>
                  <a:pt x="1193800" y="575129"/>
                  <a:pt x="1730829" y="566058"/>
                </a:cubicBezTo>
                <a:cubicBezTo>
                  <a:pt x="2267858" y="556987"/>
                  <a:pt x="2745015" y="278493"/>
                  <a:pt x="3222172" y="0"/>
                </a:cubicBezTo>
              </a:path>
            </a:pathLst>
          </a:custGeom>
          <a:ln w="63500" cmpd="sng">
            <a:solidFill>
              <a:srgbClr val="00B050"/>
            </a:solidFill>
            <a:tailEnd type="stealth"/>
          </a:ln>
        </p:spPr>
        <p:style>
          <a:lnRef idx="3">
            <a:schemeClr val="accent4"/>
          </a:lnRef>
          <a:fillRef idx="0">
            <a:schemeClr val="accent4"/>
          </a:fillRef>
          <a:effectRef idx="2">
            <a:schemeClr val="accent4"/>
          </a:effectRef>
          <a:fontRef idx="minor">
            <a:schemeClr val="tx1"/>
          </a:fontRef>
        </p:style>
        <p:txBody>
          <a:bodyPr rtlCol="0" anchor="ctr"/>
          <a:lstStyle/>
          <a:p>
            <a:pPr algn="ctr"/>
            <a:endParaRPr kumimoji="1" lang="ja-JP" altLang="en-US"/>
          </a:p>
        </p:txBody>
      </p:sp>
      <p:pic>
        <p:nvPicPr>
          <p:cNvPr id="5" name="Picture 43" descr="L:\Wordpress\家族信託サポート\アイコン\money-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2886" y="1556792"/>
            <a:ext cx="1380877" cy="137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bwMode="auto">
          <a:xfrm>
            <a:off x="5220072" y="1760294"/>
            <a:ext cx="3262432" cy="355276"/>
          </a:xfrm>
          <a:prstGeom prst="rect">
            <a:avLst/>
          </a:prstGeom>
          <a:ln w="19050"/>
        </p:spPr>
        <p:style>
          <a:lnRef idx="2">
            <a:schemeClr val="dk1"/>
          </a:lnRef>
          <a:fillRef idx="1">
            <a:schemeClr val="lt1"/>
          </a:fillRef>
          <a:effectRef idx="0">
            <a:schemeClr val="dk1"/>
          </a:effectRef>
          <a:fontRef idx="minor">
            <a:schemeClr val="dk1"/>
          </a:fontRef>
        </p:style>
        <p:txBody>
          <a:bodyPr wrap="none" tIns="72000" bIns="36000" anchor="ctr">
            <a:spAutoFit/>
          </a:bodyPr>
          <a:lstStyle/>
          <a:p>
            <a:pPr>
              <a:defRPr/>
            </a:pPr>
            <a:r>
              <a:rPr lang="ja-JP" altLang="en-US" sz="1600" b="1" dirty="0">
                <a:latin typeface="メイリオ" panose="020B0604030504040204" pitchFamily="50" charset="-128"/>
                <a:ea typeface="メイリオ" panose="020B0604030504040204" pitchFamily="50" charset="-128"/>
              </a:rPr>
              <a:t>鈴木父郎　信託受託者　鈴木一郎</a:t>
            </a:r>
          </a:p>
        </p:txBody>
      </p:sp>
      <p:sp>
        <p:nvSpPr>
          <p:cNvPr id="13" name="テキスト ボックス 12"/>
          <p:cNvSpPr txBox="1"/>
          <p:nvPr/>
        </p:nvSpPr>
        <p:spPr>
          <a:xfrm>
            <a:off x="1259632" y="5229200"/>
            <a:ext cx="7200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信託契約後にお子さん（受託者）が信託口口座を開設します。</a:t>
            </a:r>
            <a:endParaRPr kumimoji="1" lang="en-US" altLang="ja-JP" dirty="0"/>
          </a:p>
          <a:p>
            <a:r>
              <a:rPr kumimoji="1" lang="ja-JP" altLang="en-US" dirty="0"/>
              <a:t>その口座に親御さん（委託者）がお金を振り込みます。</a:t>
            </a:r>
            <a:endParaRPr kumimoji="1" lang="en-US" altLang="ja-JP" dirty="0"/>
          </a:p>
          <a:p>
            <a:r>
              <a:rPr lang="ja-JP" altLang="en-US" dirty="0"/>
              <a:t>口座の管理はお子さん（受託者）がしていきます。</a:t>
            </a:r>
            <a:endParaRPr lang="en-US" altLang="ja-JP" dirty="0"/>
          </a:p>
          <a:p>
            <a:r>
              <a:rPr kumimoji="1" lang="ja-JP" altLang="en-US"/>
              <a:t>　（注）　親御さんの年金は信託口口座には自動で振り込まれません。</a:t>
            </a:r>
            <a:endParaRPr kumimoji="1" lang="ja-JP" altLang="en-US" dirty="0"/>
          </a:p>
        </p:txBody>
      </p:sp>
    </p:spTree>
    <p:extLst>
      <p:ext uri="{BB962C8B-B14F-4D97-AF65-F5344CB8AC3E}">
        <p14:creationId xmlns:p14="http://schemas.microsoft.com/office/powerpoint/2010/main" val="3946424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499</TotalTime>
  <Words>3465</Words>
  <Application>Microsoft Office PowerPoint</Application>
  <PresentationFormat>画面に合わせる (4:3)</PresentationFormat>
  <Paragraphs>541</Paragraphs>
  <Slides>38</Slides>
  <Notes>38</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ビジネス</vt:lpstr>
      <vt:lpstr>家族信託のご案内</vt:lpstr>
      <vt:lpstr>認知症・相続に関する思い違い</vt:lpstr>
      <vt:lpstr>認知症・相続に関する思い違い</vt:lpstr>
      <vt:lpstr>こんなご希望はございませんか？</vt:lpstr>
      <vt:lpstr>家族信託とは</vt:lpstr>
      <vt:lpstr>家族信託　基本スキーム図</vt:lpstr>
      <vt:lpstr>信託不動産の登記簿の記載例</vt:lpstr>
      <vt:lpstr>PowerPoint プレゼンテーション</vt:lpstr>
      <vt:lpstr>お金は受託者の口座で管理</vt:lpstr>
      <vt:lpstr>認知症対策信託</vt:lpstr>
      <vt:lpstr>認知症対策信託</vt:lpstr>
      <vt:lpstr>認知症対策信託</vt:lpstr>
      <vt:lpstr>自宅信託</vt:lpstr>
      <vt:lpstr>自宅信託</vt:lpstr>
      <vt:lpstr>自宅信託</vt:lpstr>
      <vt:lpstr>アパート信託</vt:lpstr>
      <vt:lpstr>アパート信託</vt:lpstr>
      <vt:lpstr>アパート信託</vt:lpstr>
      <vt:lpstr>承継者指定信託</vt:lpstr>
      <vt:lpstr>承継者指定信託</vt:lpstr>
      <vt:lpstr>承継者指定信託</vt:lpstr>
      <vt:lpstr>共有名義解消信託</vt:lpstr>
      <vt:lpstr>共有名義解消信託</vt:lpstr>
      <vt:lpstr>共有名義解消信託</vt:lpstr>
      <vt:lpstr>自社株式信託</vt:lpstr>
      <vt:lpstr>自社株式信託</vt:lpstr>
      <vt:lpstr>家族信託　組成の流れ</vt:lpstr>
      <vt:lpstr>家族信託チェックリスト</vt:lpstr>
      <vt:lpstr>家族信託チェックリスト</vt:lpstr>
      <vt:lpstr>家族信託チェックリスト</vt:lpstr>
      <vt:lpstr>家族信託と類似制度の比較</vt:lpstr>
      <vt:lpstr>家族信託には身上監護機能がない</vt:lpstr>
      <vt:lpstr>ローンについて</vt:lpstr>
      <vt:lpstr>受託者が行う事と責任</vt:lpstr>
      <vt:lpstr>税務に関する確認事項</vt:lpstr>
      <vt:lpstr>委託者が高齢の場合は</vt:lpstr>
      <vt:lpstr>スキーム作成にあたり確認したい書類</vt:lpstr>
      <vt:lpstr>家族信託にかかる費用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家族信託　組成の流れ</dc:title>
  <dc:creator>shibazaki</dc:creator>
  <cp:lastModifiedBy>shibazaki</cp:lastModifiedBy>
  <cp:revision>80</cp:revision>
  <cp:lastPrinted>2017-04-15T00:38:50Z</cp:lastPrinted>
  <dcterms:created xsi:type="dcterms:W3CDTF">2017-03-11T00:21:46Z</dcterms:created>
  <dcterms:modified xsi:type="dcterms:W3CDTF">2017-04-15T00:46:14Z</dcterms:modified>
</cp:coreProperties>
</file>